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7" r:id="rId4"/>
    <p:sldId id="264" r:id="rId5"/>
    <p:sldId id="263" r:id="rId6"/>
    <p:sldId id="265" r:id="rId7"/>
    <p:sldId id="266" r:id="rId8"/>
    <p:sldId id="262" r:id="rId9"/>
    <p:sldId id="269" r:id="rId10"/>
    <p:sldId id="258" r:id="rId11"/>
    <p:sldId id="275" r:id="rId12"/>
    <p:sldId id="274" r:id="rId13"/>
    <p:sldId id="273" r:id="rId14"/>
    <p:sldId id="259" r:id="rId15"/>
    <p:sldId id="260" r:id="rId16"/>
    <p:sldId id="261" r:id="rId17"/>
    <p:sldId id="270" r:id="rId18"/>
    <p:sldId id="271" r:id="rId19"/>
    <p:sldId id="272" r:id="rId20"/>
    <p:sldId id="25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91A"/>
    <a:srgbClr val="391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0" autoAdjust="0"/>
    <p:restoredTop sz="97446" autoAdjust="0"/>
  </p:normalViewPr>
  <p:slideViewPr>
    <p:cSldViewPr snapToGrid="0">
      <p:cViewPr varScale="1">
        <p:scale>
          <a:sx n="91" d="100"/>
          <a:sy n="91" d="100"/>
        </p:scale>
        <p:origin x="108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62C04F-2F3B-49EA-995A-C160D34EC635}"/>
              </a:ext>
            </a:extLst>
          </p:cNvPr>
          <p:cNvSpPr txBox="1"/>
          <p:nvPr/>
        </p:nvSpPr>
        <p:spPr>
          <a:xfrm>
            <a:off x="769329" y="832673"/>
            <a:ext cx="429957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i="1" spc="3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Deep Learning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331780"/>
            <a:ext cx="91440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71E06A27-2E09-44A2-B558-B8EAB2DB8F5B}"/>
              </a:ext>
            </a:extLst>
          </p:cNvPr>
          <p:cNvSpPr txBox="1">
            <a:spLocks/>
          </p:cNvSpPr>
          <p:nvPr/>
        </p:nvSpPr>
        <p:spPr>
          <a:xfrm>
            <a:off x="1524000" y="4550981"/>
            <a:ext cx="9144000" cy="9489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350" i="1" dirty="0" err="1"/>
              <a:t>Yoonjoong</a:t>
            </a:r>
            <a:r>
              <a:rPr lang="en-US" altLang="ko-KR" sz="1350" i="1" dirty="0"/>
              <a:t> Kim</a:t>
            </a:r>
          </a:p>
          <a:p>
            <a:pPr algn="r"/>
            <a:r>
              <a:rPr lang="en-US" altLang="ko-KR" sz="1350" i="1" dirty="0"/>
              <a:t>Department of Computer Engineering, </a:t>
            </a:r>
            <a:r>
              <a:rPr lang="en-US" altLang="ko-KR" sz="1350" i="1" dirty="0" err="1"/>
              <a:t>Hanbat</a:t>
            </a:r>
            <a:r>
              <a:rPr lang="en-US" altLang="ko-KR" sz="1350" i="1" dirty="0"/>
              <a:t> National University</a:t>
            </a:r>
          </a:p>
          <a:p>
            <a:pPr algn="r"/>
            <a:r>
              <a:rPr lang="en-US" altLang="ko-KR" sz="1350" i="1" dirty="0"/>
              <a:t>yjkim@hanbat.ac.kr</a:t>
            </a:r>
            <a:endParaRPr lang="ko-KR" altLang="en-US" sz="1350" i="1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703881"/>
            <a:ext cx="9144000" cy="1396673"/>
          </a:xfrm>
        </p:spPr>
        <p:txBody>
          <a:bodyPr anchor="b">
            <a:normAutofit/>
          </a:bodyPr>
          <a:lstStyle>
            <a:lvl1pPr algn="ctr">
              <a:defRPr sz="3000" baseline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4A6F15-B72D-4259-BFCD-5F00D313C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1" t="26040" r="51834" b="49016"/>
          <a:stretch/>
        </p:blipFill>
        <p:spPr>
          <a:xfrm>
            <a:off x="9117875" y="291278"/>
            <a:ext cx="2374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95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5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9618"/>
          </a:xfrm>
        </p:spPr>
        <p:txBody>
          <a:bodyPr>
            <a:normAutofit/>
          </a:bodyPr>
          <a:lstStyle>
            <a:lvl1pPr>
              <a:defRPr sz="2400" b="1">
                <a:latin typeface="Adobe Fangsong Std R" panose="02020400000000000000" pitchFamily="18" charset="-128"/>
                <a:ea typeface="Adobe Fangsong Std R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838200" y="1258438"/>
            <a:ext cx="10515600" cy="4918528"/>
          </a:xfrm>
        </p:spPr>
        <p:txBody>
          <a:bodyPr>
            <a:normAutofit/>
          </a:bodyPr>
          <a:lstStyle>
            <a:lvl1pPr marL="271463" indent="-271463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20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1pPr>
            <a:lvl2pPr marL="536575" indent="-279400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8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2pPr>
            <a:lvl3pPr marL="719138" indent="-204788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6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3pPr>
            <a:lvl4pPr marL="895350" indent="-123825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4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4pPr>
            <a:lvl5pPr marL="1157288" indent="-128588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200" baseline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 馬스터 텍스트 스타일 편집</a:t>
            </a:r>
          </a:p>
          <a:p>
            <a:pPr lvl="1"/>
            <a:r>
              <a:rPr lang="ko-KR" altLang="en-US"/>
              <a:t>둘째 </a:t>
            </a:r>
            <a:r>
              <a:rPr lang="ko-KR" altLang="en-US" dirty="0"/>
              <a:t>수준</a:t>
            </a:r>
          </a:p>
          <a:p>
            <a:pPr lvl="2"/>
            <a:r>
              <a:rPr lang="ko-KR" altLang="en-US" dirty="0"/>
              <a:t> 셋째 수준</a:t>
            </a:r>
          </a:p>
          <a:p>
            <a:pPr lvl="3"/>
            <a:r>
              <a:rPr lang="ko-KR" altLang="en-US" dirty="0"/>
              <a:t> 넷째 수준</a:t>
            </a:r>
          </a:p>
          <a:p>
            <a:pPr lvl="4"/>
            <a:r>
              <a:rPr lang="ko-KR" altLang="en-US" dirty="0"/>
              <a:t> 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838200" y="1124745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832388" y="1087572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8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9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2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3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67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09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06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2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486648"/>
            <a:ext cx="27432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8C14-ADAB-42B2-A0F7-45BE357A7BEC}" type="datetimeFigureOut">
              <a:rPr lang="ko-KR" altLang="en-US" smtClean="0"/>
              <a:t>2022-05-01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486648"/>
            <a:ext cx="41148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486648"/>
            <a:ext cx="27432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3A27-A873-424E-AF41-551AA37CE9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585D857-F7D4-4E90-9DC3-C360D95BD903}"/>
              </a:ext>
            </a:extLst>
          </p:cNvPr>
          <p:cNvGrpSpPr/>
          <p:nvPr/>
        </p:nvGrpSpPr>
        <p:grpSpPr>
          <a:xfrm>
            <a:off x="571461" y="6468771"/>
            <a:ext cx="11049077" cy="266144"/>
            <a:chOff x="214282" y="6170360"/>
            <a:chExt cx="8501122" cy="515252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80DE926-CADA-4EDC-86CF-FBBC5679606F}"/>
                </a:ext>
              </a:extLst>
            </p:cNvPr>
            <p:cNvSpPr/>
            <p:nvPr/>
          </p:nvSpPr>
          <p:spPr>
            <a:xfrm>
              <a:off x="214282" y="6170360"/>
              <a:ext cx="8501122" cy="515252"/>
            </a:xfrm>
            <a:prstGeom prst="rect">
              <a:avLst/>
            </a:prstGeom>
            <a:solidFill>
              <a:schemeClr val="bg2">
                <a:lumMod val="90000"/>
                <a:alpha val="17000"/>
              </a:schemeClr>
            </a:solidFill>
            <a:ln w="6350" cap="rnd" cmpd="sng" algn="ctr">
              <a:solidFill>
                <a:schemeClr val="accent2">
                  <a:alpha val="52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ECF5511-89EA-425B-A612-51AAFE18C720}"/>
                </a:ext>
              </a:extLst>
            </p:cNvPr>
            <p:cNvSpPr/>
            <p:nvPr/>
          </p:nvSpPr>
          <p:spPr>
            <a:xfrm>
              <a:off x="214282" y="6211310"/>
              <a:ext cx="228600" cy="468413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8D52B6-FC35-425C-84A5-1876C4D22F04}"/>
              </a:ext>
            </a:extLst>
          </p:cNvPr>
          <p:cNvSpPr/>
          <p:nvPr/>
        </p:nvSpPr>
        <p:spPr>
          <a:xfrm>
            <a:off x="838200" y="6417967"/>
            <a:ext cx="2209800" cy="484981"/>
          </a:xfrm>
          <a:prstGeom prst="rect">
            <a:avLst/>
          </a:prstGeom>
          <a:blipFill dpi="0" rotWithShape="1">
            <a:blip r:embed="rId13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1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5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knock.com/chem/cropscience/view.do?no=59&amp;pgMode=VIEW&amp;idx=319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opscience.bayer.co.kr/Product/Nonselective-Herbicide/Basta-CL.asp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cropscience.bayer.co.kr/Product/Nonselective-Herbicide/Al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ropscience.bayer.co.kr/Product/Nonselective-Herbicide/Basta-CL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youtube.com/watch?v=TnhSFx1MOeQ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cropscience.bayer.co.kr/Product/New-Product/Ailon-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0O4IE6lE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kJ5tAQGRzg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rpIuWrWw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riss.kr/search/download/FullTextDownload.do?control_no=45781afab9e591a7&amp;p_mat_type=be54d9b8bc7cdb09&amp;p_submat_type=f1a8c7a1de0e08b8&amp;fulltext_kind=a8cb3aaead67ab5b&amp;t_gubun=&amp;convertFlag=&amp;naverYN=&amp;outLink=K&amp;nationalLibraryLocalBibno=&amp;searchGubun=true&amp;colName=bib_t&amp;DDODFlag=&amp;loginFlag=1&amp;url_type=&amp;query=&amp;content_pag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freepark.tistory.com/2532" TargetMode="External"/><Relationship Id="rId2" Type="http://schemas.openxmlformats.org/officeDocument/2006/relationships/hyperlink" Target="http://www.chdnews.com/default/article_print.htm?board_data=aWR4JTNEMTkyMDYlMjZzdGFydFBhZ2UlM0QlMjZsaXN0Tm8lM0QlMjZ0b3RhbExpc3QlM0Q=%7C%7C&amp;search_items=cGFydF9pZHglM0QxNTA=%7C%7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yjkim\Downloads\&#237;&#143;&#172;&#235;&#143;&#132;_&#234;&#181;&#144;&#236;&#156;&#161;&#236;&#158;&#144;&#235;&#163;&#140;(2021.2.2_&#236;&#131;&#136;&#237;&#149;&#180;&#235;&#134;&#141;&#236;&#151;&#133;&#236;&#157;&#184;&#236;&#139;&#164;&#236;&#154;&#169;&#234;&#181;&#144;&#236;&#156;&#161;)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ngenta.co.kr/sagwa-gyeobmunyisseogeumbyeong-white-rot" TargetMode="External"/><Relationship Id="rId13" Type="http://schemas.openxmlformats.org/officeDocument/2006/relationships/hyperlink" Target="https://www.syngenta.co.kr/bogsungasunnabangoriental-fruit-moth" TargetMode="External"/><Relationship Id="rId18" Type="http://schemas.openxmlformats.org/officeDocument/2006/relationships/hyperlink" Target="https://www.syngenta.co.kr/eunmunyigulnabang" TargetMode="External"/><Relationship Id="rId3" Type="http://schemas.openxmlformats.org/officeDocument/2006/relationships/hyperlink" Target="file:///C:\Users\yjkim\Downloads\02%20(&#235;&#175;&#184;&#234;&#181;&#173;)%204&#236;&#176;&#168;%20&#236;&#130;&#176;&#236;&#151;&#133;%20&#237;&#152;&#129;&#235;&#170;&#133;&#236;&#151;&#144;%20&#235;&#148;&#176;&#235;&#165;&#184;%20&#235;&#134;&#141;&#236;&#151;&#133;%20&#236;&#160;&#156;&#236;&#161;&#176;&#234;&#179;&#181;&#236;&#160;&#149;&#236;&#157;&#152;%20&#235;&#179;&#128;&#237;&#153;&#148;%20&#235;&#176;&#143;%20&#236;&#130;&#172;&#235;&#161;&#128;.pdf" TargetMode="External"/><Relationship Id="rId21" Type="http://schemas.openxmlformats.org/officeDocument/2006/relationships/hyperlink" Target="https://www.syngenta.co.kr/jopabnamu-jindismul-apple-aphid" TargetMode="External"/><Relationship Id="rId7" Type="http://schemas.openxmlformats.org/officeDocument/2006/relationships/hyperlink" Target="https://www.syngenta.co.kr/sagwa-geomeunbyeolmunyibyeong-scab" TargetMode="External"/><Relationship Id="rId12" Type="http://schemas.openxmlformats.org/officeDocument/2006/relationships/hyperlink" Target="https://www.syngenta.co.kr/sagwa-tanjeobyeong-anthracnose" TargetMode="External"/><Relationship Id="rId17" Type="http://schemas.openxmlformats.org/officeDocument/2006/relationships/hyperlink" Target="https://www.syngenta.co.kr/sagwa-hogjindismul-leaf-curling-aphid" TargetMode="External"/><Relationship Id="rId2" Type="http://schemas.openxmlformats.org/officeDocument/2006/relationships/hyperlink" Target="http://www.wonyesanup.co.kr/news/articleView.html?idxno=43405" TargetMode="External"/><Relationship Id="rId16" Type="http://schemas.openxmlformats.org/officeDocument/2006/relationships/hyperlink" Target="https://www.syngenta.co.kr/sagwaeungae-european-red-mite" TargetMode="External"/><Relationship Id="rId20" Type="http://schemas.openxmlformats.org/officeDocument/2006/relationships/hyperlink" Target="https://www.syngenta.co.kr/jeombagieungae-two-spotted-spider-m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ngenta.co.kr/sagwa-galsaegmunyibyeong-marssonia-blotch" TargetMode="External"/><Relationship Id="rId11" Type="http://schemas.openxmlformats.org/officeDocument/2006/relationships/hyperlink" Target="https://www.syngenta.co.kr/sagwa-jeommunyinagyeobbyeong-alternaria-leaf-spot" TargetMode="External"/><Relationship Id="rId5" Type="http://schemas.openxmlformats.org/officeDocument/2006/relationships/hyperlink" Target="http://www.aitimes.com/news/articleView.html?idxno=140272" TargetMode="External"/><Relationship Id="rId15" Type="http://schemas.openxmlformats.org/officeDocument/2006/relationships/hyperlink" Target="https://www.syngenta.co.kr/sagwagulnabangapple-leaf-miner" TargetMode="External"/><Relationship Id="rId10" Type="http://schemas.openxmlformats.org/officeDocument/2006/relationships/hyperlink" Target="https://www.syngenta.co.kr/sagwa-bulgeunbyeolmunyibyeong-rust" TargetMode="External"/><Relationship Id="rId19" Type="http://schemas.openxmlformats.org/officeDocument/2006/relationships/hyperlink" Target="https://www.syngenta.co.kr/ipmalinabang" TargetMode="External"/><Relationship Id="rId4" Type="http://schemas.openxmlformats.org/officeDocument/2006/relationships/hyperlink" Target="https://www.irsglobal.com/bbs/rwdboard/14816" TargetMode="External"/><Relationship Id="rId9" Type="http://schemas.openxmlformats.org/officeDocument/2006/relationships/hyperlink" Target="https://www.syngenta.co.kr/sagwa-buranbyeong-valsa-canker" TargetMode="External"/><Relationship Id="rId14" Type="http://schemas.openxmlformats.org/officeDocument/2006/relationships/hyperlink" Target="https://www.syngenta.co.kr/bogsungasimsignabangpeach-fruit-mot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yjkim\Downloads\&#235;&#185;&#132;&#235;&#163;&#140;&#236;&#157;&#152;%20&#236;&#152;&#172;&#235;&#176;&#148;&#235;&#165;&#184;%20&#237;&#153;&#156;&#236;&#154;&#169;&#234;&#179;&#188;%20&#236;&#139;&#156;&#236;&#130;&#172;&#236;&#160;&#144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45BuLtHyJ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ppy-traveler.tistory.com/5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175CE642-A381-40B3-8F7A-07F490081D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비료</a:t>
            </a:r>
            <a:r>
              <a:rPr lang="en-US" altLang="ko-KR"/>
              <a:t>,</a:t>
            </a:r>
            <a:r>
              <a:rPr lang="ko-KR" altLang="en-US"/>
              <a:t>농약</a:t>
            </a:r>
            <a:r>
              <a:rPr lang="en-US" altLang="ko-KR"/>
              <a:t>, </a:t>
            </a:r>
            <a:r>
              <a:rPr lang="ko-KR" altLang="en-US"/>
              <a:t>수형관리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DC1F8BD-4F8F-4051-A893-8829040D2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과수관리 주요사항</a:t>
            </a:r>
          </a:p>
        </p:txBody>
      </p:sp>
    </p:spTree>
    <p:extLst>
      <p:ext uri="{BB962C8B-B14F-4D97-AF65-F5344CB8AC3E}">
        <p14:creationId xmlns:p14="http://schemas.microsoft.com/office/powerpoint/2010/main" val="193086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2178BDA-6861-4F0E-AA62-0B79E810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728" y="1124745"/>
            <a:ext cx="4698272" cy="312597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EADDD3D-04AE-4AAF-AF03-556E4468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3.2 </a:t>
            </a:r>
            <a:r>
              <a:rPr lang="ko-KR" altLang="en-US"/>
              <a:t>제초제 병충해 농약의 분류와 색상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72A818-244E-44F6-927B-E3DD0559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6655528" cy="4918528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/>
              <a:t>과수원 사과 배</a:t>
            </a:r>
            <a:r>
              <a:rPr lang="en-US" altLang="ko-KR"/>
              <a:t>, </a:t>
            </a:r>
            <a:r>
              <a:rPr lang="ko-KR" altLang="en-US"/>
              <a:t>감 감귤 제초 알리온</a:t>
            </a:r>
            <a:r>
              <a:rPr lang="en-US" altLang="ko-KR"/>
              <a:t>+</a:t>
            </a:r>
            <a:r>
              <a:rPr lang="ko-KR" altLang="en-US"/>
              <a:t>바스타</a:t>
            </a:r>
            <a:endParaRPr lang="en-US" altLang="ko-KR"/>
          </a:p>
          <a:p>
            <a:pPr lvl="1"/>
            <a:r>
              <a:rPr lang="ko-KR" altLang="en-US">
                <a:hlinkClick r:id="rId3"/>
              </a:rPr>
              <a:t>알리온 </a:t>
            </a:r>
            <a:r>
              <a:rPr lang="ko-KR" altLang="en-US">
                <a:solidFill>
                  <a:srgbClr val="FF0000"/>
                </a:solidFill>
                <a:hlinkClick r:id="rId3"/>
              </a:rPr>
              <a:t>토양처리제초제</a:t>
            </a:r>
            <a:r>
              <a:rPr lang="en-US" altLang="ko-KR">
                <a:solidFill>
                  <a:srgbClr val="FF0000"/>
                </a:solidFill>
                <a:hlinkClick r:id="rId3"/>
              </a:rPr>
              <a:t>(</a:t>
            </a:r>
            <a:r>
              <a:rPr lang="ko-KR" altLang="en-US">
                <a:solidFill>
                  <a:srgbClr val="FF0000"/>
                </a:solidFill>
                <a:hlinkClick r:id="rId3"/>
              </a:rPr>
              <a:t>발아억제</a:t>
            </a:r>
            <a:r>
              <a:rPr lang="en-US" altLang="ko-KR">
                <a:solidFill>
                  <a:srgbClr val="FF0000"/>
                </a:solidFill>
                <a:hlinkClick r:id="rId3"/>
              </a:rPr>
              <a:t>)</a:t>
            </a:r>
            <a:endParaRPr lang="en-US" altLang="ko-KR">
              <a:solidFill>
                <a:srgbClr val="FF0000"/>
              </a:solidFill>
            </a:endParaRPr>
          </a:p>
          <a:p>
            <a:pPr lvl="2"/>
            <a:r>
              <a:rPr lang="en-US" altLang="ko-KR"/>
              <a:t>1</a:t>
            </a:r>
            <a:r>
              <a:rPr lang="ko-KR" altLang="en-US"/>
              <a:t>년생 회본과잡초및 광역잡초에 우수하소</a:t>
            </a:r>
            <a:r>
              <a:rPr lang="en-US" altLang="ko-KR"/>
              <a:t>, 1</a:t>
            </a:r>
            <a:r>
              <a:rPr lang="ko-KR" altLang="en-US"/>
              <a:t>년생 및 다년생 잡초에 효과</a:t>
            </a:r>
            <a:r>
              <a:rPr lang="en-US" altLang="ko-KR"/>
              <a:t>, 90</a:t>
            </a:r>
            <a:r>
              <a:rPr lang="ko-KR" altLang="en-US"/>
              <a:t>일간 발아억제 유효</a:t>
            </a:r>
            <a:r>
              <a:rPr lang="en-US" altLang="ko-KR"/>
              <a:t>,  </a:t>
            </a:r>
          </a:p>
          <a:p>
            <a:pPr lvl="2"/>
            <a:r>
              <a:rPr lang="ko-KR" altLang="en-US"/>
              <a:t>경형처리형 비선택성제초제와 혼용으로 연중 잡초방제상 편리</a:t>
            </a:r>
            <a:endParaRPr lang="en-US" altLang="ko-KR"/>
          </a:p>
          <a:p>
            <a:pPr lvl="2"/>
            <a:r>
              <a:rPr lang="ko-KR" altLang="en-US"/>
              <a:t>정식후 </a:t>
            </a:r>
            <a:r>
              <a:rPr lang="en-US" altLang="ko-KR"/>
              <a:t>3</a:t>
            </a:r>
            <a:r>
              <a:rPr lang="ko-KR" altLang="en-US"/>
              <a:t>년이상된 양호한 과수 목질에 처리 금지</a:t>
            </a:r>
            <a:endParaRPr lang="en-US" altLang="ko-KR"/>
          </a:p>
          <a:p>
            <a:pPr lvl="2"/>
            <a:r>
              <a:rPr lang="ko-KR" altLang="en-US"/>
              <a:t>약제처리후</a:t>
            </a:r>
            <a:r>
              <a:rPr lang="en-US" altLang="ko-KR"/>
              <a:t> 48</a:t>
            </a:r>
            <a:r>
              <a:rPr lang="ko-KR" altLang="en-US"/>
              <a:t>시간이내에 강우 또는 관수 금지</a:t>
            </a:r>
            <a:endParaRPr lang="en-US" altLang="ko-KR"/>
          </a:p>
          <a:p>
            <a:pPr lvl="2"/>
            <a:r>
              <a:rPr lang="ko-KR" altLang="en-US"/>
              <a:t>잡초발생전 토양처리 </a:t>
            </a:r>
            <a:r>
              <a:rPr lang="en-US" altLang="ko-KR"/>
              <a:t>5ml+</a:t>
            </a:r>
            <a:r>
              <a:rPr lang="ko-KR" altLang="en-US"/>
              <a:t>물</a:t>
            </a:r>
            <a:r>
              <a:rPr lang="en-US" altLang="ko-KR"/>
              <a:t>20L </a:t>
            </a:r>
            <a:r>
              <a:rPr lang="ko-KR" altLang="en-US"/>
              <a:t>희석</a:t>
            </a:r>
            <a:endParaRPr lang="en-US" altLang="ko-KR"/>
          </a:p>
          <a:p>
            <a:pPr lvl="2"/>
            <a:r>
              <a:rPr lang="en-US" altLang="ko-KR"/>
              <a:t>4~5</a:t>
            </a:r>
            <a:r>
              <a:rPr lang="ko-KR" altLang="en-US"/>
              <a:t>월 풀 약간 </a:t>
            </a:r>
            <a:r>
              <a:rPr lang="en-US" altLang="ko-KR"/>
              <a:t>3~5cm? 5</a:t>
            </a:r>
            <a:r>
              <a:rPr lang="ko-KR" altLang="en-US"/>
              <a:t>만원</a:t>
            </a:r>
            <a:r>
              <a:rPr lang="en-US" altLang="ko-KR"/>
              <a:t>/50ml,  10</a:t>
            </a:r>
            <a:r>
              <a:rPr lang="ko-KR" altLang="en-US"/>
              <a:t>만원</a:t>
            </a:r>
            <a:r>
              <a:rPr lang="en-US" altLang="ko-KR"/>
              <a:t>/100ml </a:t>
            </a:r>
            <a:r>
              <a:rPr lang="ko-KR" altLang="en-US"/>
              <a:t>과수원 </a:t>
            </a:r>
            <a:r>
              <a:rPr lang="en-US" altLang="ko-KR"/>
              <a:t>1</a:t>
            </a:r>
            <a:r>
              <a:rPr lang="ko-KR" altLang="en-US"/>
              <a:t>년유지</a:t>
            </a:r>
            <a:endParaRPr lang="en-US" altLang="ko-KR"/>
          </a:p>
          <a:p>
            <a:pPr lvl="2"/>
            <a:r>
              <a:rPr lang="ko-KR" altLang="en-US"/>
              <a:t>나무밑에만 살포</a:t>
            </a:r>
            <a:r>
              <a:rPr lang="en-US" altLang="ko-KR"/>
              <a:t>,</a:t>
            </a:r>
            <a:r>
              <a:rPr lang="ko-KR" altLang="en-US"/>
              <a:t> 뿌린곳만 안난다</a:t>
            </a:r>
            <a:r>
              <a:rPr lang="en-US" altLang="ko-KR"/>
              <a:t>.</a:t>
            </a:r>
          </a:p>
          <a:p>
            <a:pPr lvl="2"/>
            <a:r>
              <a:rPr lang="en-US" altLang="ko-KR"/>
              <a:t>4</a:t>
            </a:r>
            <a:r>
              <a:rPr lang="ko-KR" altLang="en-US"/>
              <a:t>월중 </a:t>
            </a:r>
            <a:r>
              <a:rPr lang="en-US" altLang="ko-KR"/>
              <a:t>7</a:t>
            </a:r>
            <a:r>
              <a:rPr lang="ko-KR" altLang="en-US"/>
              <a:t>월초 년</a:t>
            </a:r>
            <a:r>
              <a:rPr lang="en-US" altLang="ko-KR"/>
              <a:t>2</a:t>
            </a:r>
            <a:r>
              <a:rPr lang="ko-KR" altLang="en-US"/>
              <a:t>회 권장</a:t>
            </a:r>
            <a:endParaRPr lang="en-US" altLang="ko-KR"/>
          </a:p>
          <a:p>
            <a:pPr lvl="1"/>
            <a:r>
              <a:rPr lang="ko-KR" altLang="en-US">
                <a:hlinkClick r:id="rId4"/>
              </a:rPr>
              <a:t>바스타</a:t>
            </a:r>
            <a:r>
              <a:rPr lang="en-US" altLang="ko-KR">
                <a:hlinkClick r:id="rId4"/>
              </a:rPr>
              <a:t> </a:t>
            </a:r>
            <a:r>
              <a:rPr lang="ko-KR" altLang="en-US">
                <a:hlinkClick r:id="rId4"/>
              </a:rPr>
              <a:t>제초제</a:t>
            </a:r>
            <a:endParaRPr lang="en-US" altLang="ko-KR"/>
          </a:p>
          <a:p>
            <a:pPr lvl="2"/>
            <a:r>
              <a:rPr lang="ko-KR" altLang="en-US">
                <a:solidFill>
                  <a:srgbClr val="FF0000"/>
                </a:solidFill>
              </a:rPr>
              <a:t>접촉성 비선택적 비이행성 제초제</a:t>
            </a:r>
            <a:r>
              <a:rPr lang="en-US" altLang="ko-KR"/>
              <a:t>, 30</a:t>
            </a:r>
            <a:r>
              <a:rPr lang="ko-KR" altLang="en-US"/>
              <a:t>일간 약효 유지</a:t>
            </a:r>
            <a:r>
              <a:rPr lang="en-US" altLang="ko-KR"/>
              <a:t>, 6</a:t>
            </a:r>
            <a:r>
              <a:rPr lang="ko-KR" altLang="en-US"/>
              <a:t>시간비가없어야</a:t>
            </a:r>
            <a:r>
              <a:rPr lang="en-US" altLang="ko-KR"/>
              <a:t>,</a:t>
            </a:r>
          </a:p>
          <a:p>
            <a:pPr lvl="2"/>
            <a:r>
              <a:rPr lang="ko-KR" altLang="en-US"/>
              <a:t>온도가 높고 날씨가 좋은 날</a:t>
            </a:r>
            <a:r>
              <a:rPr lang="en-US" altLang="ko-KR"/>
              <a:t>, </a:t>
            </a:r>
            <a:r>
              <a:rPr lang="ko-KR" altLang="en-US"/>
              <a:t>이른 아침에 습도가 높을 때 약제를 살포하면 효과발현이 빨라지고 약효가 증진됩니다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다른 비선택성 제초제와 혼용 금지</a:t>
            </a:r>
            <a:endParaRPr lang="en-US" altLang="ko-KR"/>
          </a:p>
          <a:p>
            <a:pPr lvl="1"/>
            <a:r>
              <a:rPr lang="ko-KR" altLang="en-US" b="1">
                <a:solidFill>
                  <a:srgbClr val="FF0000"/>
                </a:solidFill>
              </a:rPr>
              <a:t>바이엘 알리온 </a:t>
            </a:r>
            <a:r>
              <a:rPr lang="en-US" altLang="ko-KR" b="1">
                <a:solidFill>
                  <a:srgbClr val="FF0000"/>
                </a:solidFill>
              </a:rPr>
              <a:t>+ </a:t>
            </a:r>
            <a:r>
              <a:rPr lang="ko-KR" altLang="en-US" b="1">
                <a:solidFill>
                  <a:srgbClr val="FF0000"/>
                </a:solidFill>
              </a:rPr>
              <a:t>바이엘 바스타</a:t>
            </a:r>
            <a:endParaRPr lang="en-US" altLang="ko-KR" b="1">
              <a:solidFill>
                <a:srgbClr val="FF0000"/>
              </a:solidFill>
            </a:endParaRPr>
          </a:p>
          <a:p>
            <a:pPr lvl="2"/>
            <a:r>
              <a:rPr lang="ko-KR" altLang="en-US"/>
              <a:t>제초 발아억제제 </a:t>
            </a:r>
            <a:r>
              <a:rPr lang="en-US" altLang="ko-KR"/>
              <a:t>90</a:t>
            </a:r>
            <a:r>
              <a:rPr lang="ko-KR" altLang="en-US"/>
              <a:t>일간 유효 </a:t>
            </a:r>
            <a:r>
              <a:rPr lang="en-US" altLang="ko-KR"/>
              <a:t>4~5</a:t>
            </a:r>
            <a:r>
              <a:rPr lang="ko-KR" altLang="en-US"/>
              <a:t>월</a:t>
            </a:r>
            <a:r>
              <a:rPr lang="en-US" altLang="ko-KR"/>
              <a:t>,7~8</a:t>
            </a:r>
            <a:r>
              <a:rPr lang="ko-KR" altLang="en-US"/>
              <a:t>월 년 </a:t>
            </a:r>
            <a:r>
              <a:rPr lang="en-US" altLang="ko-KR"/>
              <a:t>2</a:t>
            </a:r>
            <a:r>
              <a:rPr lang="ko-KR" altLang="en-US"/>
              <a:t>회</a:t>
            </a:r>
            <a:endParaRPr lang="en-US" altLang="ko-KR"/>
          </a:p>
          <a:p>
            <a:pPr lvl="2"/>
            <a:r>
              <a:rPr lang="ko-KR" altLang="en-US"/>
              <a:t>알리온 </a:t>
            </a:r>
            <a:r>
              <a:rPr lang="en-US" altLang="ko-KR"/>
              <a:t>5CC+ </a:t>
            </a:r>
            <a:r>
              <a:rPr lang="ko-KR" altLang="en-US"/>
              <a:t>물</a:t>
            </a:r>
            <a:r>
              <a:rPr lang="en-US" altLang="ko-KR"/>
              <a:t>20L + </a:t>
            </a:r>
            <a:r>
              <a:rPr lang="ko-KR" altLang="en-US"/>
              <a:t>바스타 </a:t>
            </a:r>
            <a:r>
              <a:rPr lang="en-US" altLang="ko-KR"/>
              <a:t>70CC </a:t>
            </a:r>
            <a:r>
              <a:rPr lang="ko-KR" altLang="en-US"/>
              <a:t>희석  </a:t>
            </a:r>
            <a:endParaRPr lang="en-US" altLang="ko-KR"/>
          </a:p>
          <a:p>
            <a:pPr lvl="2"/>
            <a:r>
              <a:rPr lang="en-US" altLang="ko-KR"/>
              <a:t>3</a:t>
            </a:r>
            <a:r>
              <a:rPr lang="ko-KR" altLang="en-US"/>
              <a:t>년생 이하의 유목은 나무에 떨어지게 살포</a:t>
            </a:r>
            <a:r>
              <a:rPr lang="en-US" altLang="ko-KR"/>
              <a:t>, 3</a:t>
            </a:r>
            <a:r>
              <a:rPr lang="ko-KR" altLang="en-US"/>
              <a:t>년이상 성목에는 무해하다</a:t>
            </a:r>
            <a:r>
              <a:rPr lang="en-US" altLang="ko-KR"/>
              <a:t>.</a:t>
            </a:r>
          </a:p>
          <a:p>
            <a:pPr lvl="2"/>
            <a:r>
              <a:rPr lang="ko-KR" altLang="en-US" b="1"/>
              <a:t>첫해 </a:t>
            </a:r>
            <a:r>
              <a:rPr lang="en-US" altLang="ko-KR" b="1"/>
              <a:t>2</a:t>
            </a:r>
            <a:r>
              <a:rPr lang="ko-KR" altLang="en-US" b="1"/>
              <a:t>회 </a:t>
            </a:r>
            <a:r>
              <a:rPr lang="en-US" altLang="ko-KR" b="1"/>
              <a:t>+ </a:t>
            </a:r>
            <a:r>
              <a:rPr lang="ko-KR" altLang="en-US" b="1"/>
              <a:t>다음 해부터는 </a:t>
            </a:r>
            <a:r>
              <a:rPr lang="en-US" altLang="ko-KR" b="1"/>
              <a:t>4</a:t>
            </a:r>
            <a:r>
              <a:rPr lang="ko-KR" altLang="en-US" b="1"/>
              <a:t>월에 </a:t>
            </a:r>
            <a:r>
              <a:rPr lang="en-US" altLang="ko-KR" b="1"/>
              <a:t>1</a:t>
            </a:r>
            <a:r>
              <a:rPr lang="ko-KR" altLang="en-US" b="1"/>
              <a:t>회면 거의안난다</a:t>
            </a:r>
            <a:r>
              <a:rPr lang="en-US" altLang="ko-KR" b="1"/>
              <a:t>.</a:t>
            </a:r>
            <a:r>
              <a:rPr lang="ko-KR" altLang="en-US" b="1"/>
              <a:t>  </a:t>
            </a:r>
            <a:endParaRPr lang="en-US" altLang="ko-KR" b="1"/>
          </a:p>
          <a:p>
            <a:pPr lvl="3"/>
            <a:r>
              <a:rPr lang="en-US" altLang="ko-KR" b="1"/>
              <a:t>1</a:t>
            </a:r>
            <a:r>
              <a:rPr lang="ko-KR" altLang="en-US" b="1"/>
              <a:t>차살포 </a:t>
            </a:r>
            <a:r>
              <a:rPr lang="en-US" altLang="ko-KR" b="1"/>
              <a:t>1018.4.24, 2</a:t>
            </a:r>
            <a:r>
              <a:rPr lang="ko-KR" altLang="en-US" b="1"/>
              <a:t>차살포 </a:t>
            </a:r>
            <a:r>
              <a:rPr lang="en-US" altLang="ko-KR" b="1"/>
              <a:t>2018.9.27 ,  3</a:t>
            </a:r>
            <a:r>
              <a:rPr lang="ko-KR" altLang="en-US" b="1"/>
              <a:t>차살포 </a:t>
            </a:r>
            <a:r>
              <a:rPr lang="en-US" altLang="ko-KR" b="1"/>
              <a:t>2019.4.15,  2020.3.9 no </a:t>
            </a:r>
            <a:r>
              <a:rPr lang="ko-KR" altLang="en-US" b="1"/>
              <a:t>풀</a:t>
            </a:r>
            <a:endParaRPr lang="en-US" altLang="ko-KR" b="1"/>
          </a:p>
          <a:p>
            <a:pPr lvl="2"/>
            <a:r>
              <a:rPr lang="ko-KR" altLang="en-US" b="1">
                <a:solidFill>
                  <a:srgbClr val="FF0000"/>
                </a:solidFill>
              </a:rPr>
              <a:t>제초시간 </a:t>
            </a:r>
            <a:r>
              <a:rPr lang="en-US" altLang="ko-KR" b="1">
                <a:solidFill>
                  <a:srgbClr val="FF0000"/>
                </a:solidFill>
              </a:rPr>
              <a:t>: </a:t>
            </a:r>
            <a:r>
              <a:rPr lang="ko-KR" altLang="en-US" b="1">
                <a:solidFill>
                  <a:srgbClr val="FF0000"/>
                </a:solidFill>
              </a:rPr>
              <a:t>고온청명 새벽 수분이 있을 떄가 좋다</a:t>
            </a:r>
            <a:r>
              <a:rPr lang="en-US" altLang="ko-KR" b="1">
                <a:solidFill>
                  <a:srgbClr val="FF0000"/>
                </a:solidFill>
              </a:rPr>
              <a:t>. 48</a:t>
            </a:r>
            <a:r>
              <a:rPr lang="ko-KR" altLang="en-US" b="1">
                <a:solidFill>
                  <a:srgbClr val="FF0000"/>
                </a:solidFill>
              </a:rPr>
              <a:t>시간 비예보가 없는 날</a:t>
            </a:r>
            <a:br>
              <a:rPr lang="en-US" altLang="ko-KR" b="1">
                <a:solidFill>
                  <a:srgbClr val="FF0000"/>
                </a:solidFill>
              </a:rPr>
            </a:br>
            <a:r>
              <a:rPr lang="ko-KR" altLang="en-US">
                <a:solidFill>
                  <a:srgbClr val="FF0000"/>
                </a:solidFill>
              </a:rPr>
              <a:t>풀이 </a:t>
            </a:r>
            <a:r>
              <a:rPr lang="en-US" altLang="ko-KR">
                <a:solidFill>
                  <a:srgbClr val="FF0000"/>
                </a:solidFill>
              </a:rPr>
              <a:t>4~5(20)</a:t>
            </a:r>
            <a:r>
              <a:rPr lang="ko-KR" altLang="en-US">
                <a:solidFill>
                  <a:srgbClr val="FF0000"/>
                </a:solidFill>
              </a:rPr>
              <a:t>츠 일때 </a:t>
            </a:r>
            <a:r>
              <a:rPr lang="en-US" altLang="ko-KR">
                <a:solidFill>
                  <a:srgbClr val="FF0000"/>
                </a:solidFill>
              </a:rPr>
              <a:t>4~5</a:t>
            </a:r>
            <a:r>
              <a:rPr lang="ko-KR" altLang="en-US">
                <a:solidFill>
                  <a:srgbClr val="FF0000"/>
                </a:solidFill>
              </a:rPr>
              <a:t>월</a:t>
            </a:r>
            <a:endParaRPr lang="en-US" altLang="ko-KR">
              <a:solidFill>
                <a:srgbClr val="FF0000"/>
              </a:solidFill>
            </a:endParaRPr>
          </a:p>
          <a:p>
            <a:pPr lvl="2"/>
            <a:endParaRPr lang="en-US" altLang="ko-KR">
              <a:solidFill>
                <a:srgbClr val="FF0000"/>
              </a:solidFill>
            </a:endParaRPr>
          </a:p>
          <a:p>
            <a:r>
              <a:rPr lang="ko-KR" altLang="en-US"/>
              <a:t>농약 혼용순서</a:t>
            </a:r>
            <a:endParaRPr lang="en-US" altLang="ko-KR"/>
          </a:p>
          <a:p>
            <a:pPr lvl="1"/>
            <a:r>
              <a:rPr lang="ko-KR" altLang="en-US"/>
              <a:t>살균재 </a:t>
            </a:r>
            <a:r>
              <a:rPr lang="en-US" altLang="ko-KR"/>
              <a:t>-&gt; </a:t>
            </a:r>
            <a:r>
              <a:rPr lang="ko-KR" altLang="en-US"/>
              <a:t>살충제 </a:t>
            </a:r>
            <a:r>
              <a:rPr lang="en-US" altLang="ko-KR"/>
              <a:t>-&gt; </a:t>
            </a:r>
            <a:r>
              <a:rPr lang="ko-KR" altLang="en-US"/>
              <a:t>비료성영양제 </a:t>
            </a:r>
            <a:r>
              <a:rPr lang="en-US" altLang="ko-KR"/>
              <a:t>-&gt; </a:t>
            </a:r>
            <a:r>
              <a:rPr lang="ko-KR" altLang="en-US"/>
              <a:t>전착제</a:t>
            </a:r>
            <a:endParaRPr lang="en-US" altLang="ko-KR"/>
          </a:p>
          <a:p>
            <a:pPr lvl="1"/>
            <a:r>
              <a:rPr lang="ko-KR" altLang="en-US"/>
              <a:t>입제는 액체로 만들어서 만들어 혼용</a:t>
            </a:r>
            <a:endParaRPr lang="en-US" altLang="ko-KR"/>
          </a:p>
          <a:p>
            <a:pPr lvl="1"/>
            <a:r>
              <a:rPr lang="ko-KR" altLang="en-US"/>
              <a:t>제초제는 그냥</a:t>
            </a:r>
            <a:endParaRPr lang="en-US" altLang="ko-KR"/>
          </a:p>
          <a:p>
            <a:endParaRPr lang="en-US" altLang="ko-KR"/>
          </a:p>
          <a:p>
            <a:pPr lvl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94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D3A5E4-154C-4F89-B906-FF52B2FC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375035-2C51-47FD-B7F6-4F72DAC37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hlinkClick r:id="rId2"/>
              </a:rPr>
              <a:t>바이엘 크롭사이언스의 알리온 액상수화제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5ml / 20L x 5</a:t>
            </a:r>
            <a:r>
              <a:rPr lang="ko-KR" altLang="en-US"/>
              <a:t>회 </a:t>
            </a:r>
            <a:r>
              <a:rPr lang="en-US" altLang="ko-KR"/>
              <a:t>= 25ml / 100L , 300</a:t>
            </a:r>
            <a:r>
              <a:rPr lang="ko-KR" altLang="en-US"/>
              <a:t>평</a:t>
            </a:r>
            <a:br>
              <a:rPr lang="en-US" altLang="ko-KR"/>
            </a:br>
            <a:r>
              <a:rPr lang="en-US" altLang="ko-KR"/>
              <a:t>5ml / 20L x 10</a:t>
            </a:r>
            <a:r>
              <a:rPr lang="ko-KR" altLang="en-US"/>
              <a:t>회 </a:t>
            </a:r>
            <a:r>
              <a:rPr lang="en-US" altLang="ko-KR"/>
              <a:t>= 50ml / 200L , 600</a:t>
            </a:r>
            <a:r>
              <a:rPr lang="ko-KR" altLang="en-US"/>
              <a:t>평</a:t>
            </a:r>
            <a:endParaRPr lang="en-US" altLang="ko-KR"/>
          </a:p>
          <a:p>
            <a:r>
              <a:rPr lang="ko-KR" altLang="en-US">
                <a:solidFill>
                  <a:srgbClr val="FF0000"/>
                </a:solidFill>
              </a:rPr>
              <a:t>알리온 </a:t>
            </a:r>
            <a:r>
              <a:rPr lang="en-US" altLang="ko-KR">
                <a:solidFill>
                  <a:srgbClr val="FF0000"/>
                </a:solidFill>
              </a:rPr>
              <a:t>50ml </a:t>
            </a:r>
            <a:r>
              <a:rPr lang="ko-KR" altLang="en-US">
                <a:solidFill>
                  <a:srgbClr val="FF0000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1</a:t>
            </a:r>
            <a:r>
              <a:rPr lang="ko-KR" altLang="en-US">
                <a:solidFill>
                  <a:srgbClr val="FF0000"/>
                </a:solidFill>
              </a:rPr>
              <a:t>병구매</a:t>
            </a:r>
            <a:endParaRPr lang="en-US" altLang="ko-KR">
              <a:solidFill>
                <a:srgbClr val="FF0000"/>
              </a:solidFill>
            </a:endParaRPr>
          </a:p>
          <a:p>
            <a:r>
              <a:rPr lang="ko-KR" altLang="en-US"/>
              <a:t>수관하부 만 살포 잡초제거 중간 초생가능</a:t>
            </a:r>
            <a:endParaRPr lang="en-US" altLang="ko-KR"/>
          </a:p>
          <a:p>
            <a:pPr lvl="1"/>
            <a:br>
              <a:rPr lang="en-US" altLang="ko-KR"/>
            </a:br>
            <a:endParaRPr lang="en-US" altLang="ko-KR"/>
          </a:p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AFD36C-1838-4920-9989-A9D97D71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192" y="47605"/>
            <a:ext cx="4076700" cy="13946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3F3AD96-0AD3-4BBE-B248-541686A1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8" y="1704974"/>
            <a:ext cx="5786437" cy="133231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996F431-CDB5-43D1-8734-A41A52F3F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770" y="1478779"/>
            <a:ext cx="3883792" cy="114963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3FD89BD-DAEA-4C51-BF01-2E7D078CA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984" y="-15654"/>
            <a:ext cx="760724" cy="13946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2A2549-FBE3-4DAE-A078-1218E1C29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771" y="2606086"/>
            <a:ext cx="1889592" cy="11681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793D8E-0A3E-4C65-B998-3EEF0B0CE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3770" y="3820711"/>
            <a:ext cx="3740193" cy="13757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E878287-A256-4060-9EA0-03F83F4ED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2623" y="5255859"/>
            <a:ext cx="2962145" cy="14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A83A7D-6B73-48FF-BFC9-A402C421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5F6D5-8DE4-4DB6-9E05-DCD28945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hlinkClick r:id="rId2"/>
              </a:rPr>
              <a:t>바이엘 크롭사이언스의 바스타 액제</a:t>
            </a:r>
            <a:endParaRPr lang="en-US" altLang="ko-KR"/>
          </a:p>
          <a:p>
            <a:pPr lvl="1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토양미생물에 의해 빠르게  분해되어 </a:t>
            </a:r>
            <a:r>
              <a:rPr lang="ko-KR" altLang="ko-KR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토양에 안전</a:t>
            </a:r>
            <a:endParaRPr lang="en-US" altLang="ko-KR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>
                <a:solidFill>
                  <a:srgbClr val="FF0000"/>
                </a:solidFill>
              </a:rPr>
              <a:t>경엽 접촉형 비이행성 </a:t>
            </a:r>
            <a:r>
              <a:rPr lang="en-US" altLang="ko-KR"/>
              <a:t>=&gt; </a:t>
            </a:r>
            <a:r>
              <a:rPr lang="ko-KR" altLang="en-US" b="1"/>
              <a:t>작물에 안전</a:t>
            </a:r>
            <a:endParaRPr lang="en-US" altLang="ko-KR" b="1"/>
          </a:p>
          <a:p>
            <a:pPr lvl="2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/>
              <a:t>배나무 가지에 실수로 일부 살포된 경우 약해증상</a:t>
            </a:r>
          </a:p>
          <a:p>
            <a:pPr lvl="3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/>
              <a:t> 약액이 묻은 잎과 줄기만 고사되고 이등해 생육에 지장없다</a:t>
            </a:r>
            <a:r>
              <a:rPr lang="en-US" altLang="ko-KR" b="1"/>
              <a:t>.</a:t>
            </a:r>
          </a:p>
          <a:p>
            <a:pPr lvl="1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/>
              <a:t>60ml/20L x 5</a:t>
            </a:r>
            <a:r>
              <a:rPr lang="ko-KR" altLang="en-US" b="1"/>
              <a:t>회   </a:t>
            </a:r>
            <a:r>
              <a:rPr lang="en-US" altLang="ko-KR" b="1"/>
              <a:t>= 300ml/100L, 300</a:t>
            </a:r>
            <a:r>
              <a:rPr lang="ko-KR" altLang="en-US" b="1"/>
              <a:t>평</a:t>
            </a:r>
            <a:br>
              <a:rPr lang="en-US" altLang="ko-KR" b="1"/>
            </a:br>
            <a:r>
              <a:rPr lang="en-US" altLang="ko-KR" b="1"/>
              <a:t>60ml/20L x 10</a:t>
            </a:r>
            <a:r>
              <a:rPr lang="ko-KR" altLang="en-US" b="1"/>
              <a:t>회 </a:t>
            </a:r>
            <a:r>
              <a:rPr lang="en-US" altLang="ko-KR" b="1"/>
              <a:t>= 600ml/200L, 600</a:t>
            </a:r>
            <a:r>
              <a:rPr lang="ko-KR" altLang="en-US" b="1"/>
              <a:t>평</a:t>
            </a:r>
            <a:endParaRPr lang="en-US" altLang="ko-KR" b="1"/>
          </a:p>
          <a:p>
            <a:pPr lvl="1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>
                <a:solidFill>
                  <a:srgbClr val="FF0000"/>
                </a:solidFill>
              </a:rPr>
              <a:t>바스타 </a:t>
            </a:r>
            <a:r>
              <a:rPr lang="en-US" altLang="ko-KR" b="1">
                <a:solidFill>
                  <a:srgbClr val="FF0000"/>
                </a:solidFill>
              </a:rPr>
              <a:t>300ml</a:t>
            </a:r>
            <a:r>
              <a:rPr lang="ko-KR" altLang="en-US" b="1">
                <a:solidFill>
                  <a:srgbClr val="FF0000"/>
                </a:solidFill>
              </a:rPr>
              <a:t>  </a:t>
            </a:r>
            <a:r>
              <a:rPr lang="en-US" altLang="ko-KR" b="1">
                <a:solidFill>
                  <a:srgbClr val="FF0000"/>
                </a:solidFill>
              </a:rPr>
              <a:t>2</a:t>
            </a:r>
            <a:r>
              <a:rPr lang="ko-KR" altLang="en-US" b="1">
                <a:solidFill>
                  <a:srgbClr val="FF0000"/>
                </a:solidFill>
              </a:rPr>
              <a:t>병</a:t>
            </a:r>
            <a:endParaRPr lang="en-US" altLang="ko-KR" b="1">
              <a:solidFill>
                <a:srgbClr val="FF0000"/>
              </a:solidFill>
            </a:endParaRPr>
          </a:p>
          <a:p>
            <a:pPr lvl="3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b="1"/>
              <a:t>밤 </a:t>
            </a:r>
            <a:r>
              <a:rPr lang="en-US" altLang="ko-KR" b="1"/>
              <a:t>100ml ?</a:t>
            </a:r>
            <a:r>
              <a:rPr lang="ko-KR" altLang="en-US" b="1"/>
              <a:t>왜</a:t>
            </a:r>
            <a:r>
              <a:rPr lang="en-US" altLang="ko-KR" b="1"/>
              <a:t>?</a:t>
            </a:r>
          </a:p>
          <a:p>
            <a:pPr lvl="1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260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ko-KR"/>
          </a:p>
          <a:p>
            <a:endParaRPr lang="ko-KR" altLang="en-US"/>
          </a:p>
        </p:txBody>
      </p:sp>
      <p:pic>
        <p:nvPicPr>
          <p:cNvPr id="2052" name="Picture 4" descr="Basta_i_1-2">
            <a:extLst>
              <a:ext uri="{FF2B5EF4-FFF2-40B4-BE49-F238E27FC236}">
                <a16:creationId xmlns:a16="http://schemas.microsoft.com/office/drawing/2014/main" id="{1B56E893-AE44-4529-AB82-09C433BA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40" y="2028693"/>
            <a:ext cx="38004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6D459FC-5FDC-4668-A39A-37526FF2B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934" y="4411318"/>
            <a:ext cx="4533900" cy="237648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9AECE-BFE3-4A0A-B04F-BA5F7434F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340" y="-38680"/>
            <a:ext cx="3348037" cy="23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2BBB9C-9D70-4F40-8A6E-59BE1EF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F81585-8940-4296-83C1-C3A122DB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6158061" cy="4918528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>
                <a:hlinkClick r:id="rId2"/>
              </a:rPr>
              <a:t>알리온 프러스</a:t>
            </a:r>
            <a:endParaRPr lang="en-US" altLang="ko-KR"/>
          </a:p>
          <a:p>
            <a:pPr lvl="1"/>
            <a:r>
              <a:rPr lang="ko-KR" altLang="en-US"/>
              <a:t>개요</a:t>
            </a:r>
            <a:r>
              <a:rPr lang="en-US" altLang="ko-KR"/>
              <a:t> </a:t>
            </a:r>
          </a:p>
          <a:p>
            <a:pPr lvl="2"/>
            <a:r>
              <a:rPr lang="ko-KR" altLang="en-US"/>
              <a:t>제조사</a:t>
            </a:r>
            <a:r>
              <a:rPr lang="en-US" altLang="ko-KR"/>
              <a:t>:</a:t>
            </a:r>
            <a:r>
              <a:rPr lang="ko-KR" altLang="en-US"/>
              <a:t>바이엘크롭사이언스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제품명 </a:t>
            </a:r>
            <a:r>
              <a:rPr lang="en-US" altLang="ko-KR"/>
              <a:t>: </a:t>
            </a:r>
            <a:r>
              <a:rPr lang="ko-KR" altLang="en-US"/>
              <a:t>알리온플러스 액상수화제</a:t>
            </a:r>
            <a:endParaRPr lang="en-US" altLang="ko-KR"/>
          </a:p>
          <a:p>
            <a:pPr lvl="2"/>
            <a:r>
              <a:rPr lang="ko-KR" altLang="en-US"/>
              <a:t>비선택성 이행성 제초제 및 발아억제 토양처리제</a:t>
            </a:r>
            <a:endParaRPr lang="en-US" altLang="ko-KR"/>
          </a:p>
          <a:p>
            <a:pPr lvl="2"/>
            <a:r>
              <a:rPr lang="ko-KR" altLang="en-US"/>
              <a:t>일년생 및 다년생 잡초</a:t>
            </a:r>
            <a:endParaRPr lang="en-US" altLang="ko-KR"/>
          </a:p>
          <a:p>
            <a:pPr lvl="2"/>
            <a:r>
              <a:rPr lang="ko-KR" altLang="en-US">
                <a:hlinkClick r:id="rId3"/>
              </a:rPr>
              <a:t>동영상</a:t>
            </a:r>
            <a:endParaRPr lang="en-US" altLang="ko-KR"/>
          </a:p>
          <a:p>
            <a:pPr lvl="2"/>
            <a:r>
              <a:rPr lang="en-US" altLang="ko-KR"/>
              <a:t>100</a:t>
            </a:r>
            <a:r>
              <a:rPr lang="ko-KR" altLang="en-US"/>
              <a:t>일동안 지속</a:t>
            </a:r>
            <a:r>
              <a:rPr lang="en-US" altLang="ko-KR"/>
              <a:t>, </a:t>
            </a:r>
            <a:r>
              <a:rPr lang="ko-KR" altLang="en-US"/>
              <a:t>위아래로 </a:t>
            </a:r>
            <a:r>
              <a:rPr lang="en-US" altLang="ko-KR"/>
              <a:t>2</a:t>
            </a:r>
            <a:r>
              <a:rPr lang="ko-KR" altLang="en-US"/>
              <a:t>중효과</a:t>
            </a:r>
            <a:r>
              <a:rPr lang="en-US" altLang="ko-KR"/>
              <a:t>, </a:t>
            </a:r>
            <a:r>
              <a:rPr lang="ko-KR" altLang="en-US"/>
              <a:t>경엽처리 및 발아억제</a:t>
            </a:r>
            <a:endParaRPr lang="en-US" altLang="ko-KR"/>
          </a:p>
          <a:p>
            <a:pPr lvl="1"/>
            <a:r>
              <a:rPr lang="ko-KR" altLang="en-US"/>
              <a:t>경엽처리효과 </a:t>
            </a:r>
            <a:r>
              <a:rPr lang="en-US" altLang="ko-KR"/>
              <a:t>:  </a:t>
            </a:r>
            <a:r>
              <a:rPr lang="ko-KR" altLang="en-US"/>
              <a:t>클리아포세이트 성분</a:t>
            </a:r>
            <a:endParaRPr lang="en-US" altLang="ko-KR"/>
          </a:p>
          <a:p>
            <a:pPr lvl="3"/>
            <a:r>
              <a:rPr lang="ko-KR" altLang="en-US"/>
              <a:t>경엽으로 흡수 생장점으로 이행되고 뿌리로도 이행되어 다년생 잡초도 제거한다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en-US" altLang="ko-KR"/>
          </a:p>
          <a:p>
            <a:pPr lvl="3"/>
            <a:r>
              <a:rPr lang="ko-KR" altLang="en-US"/>
              <a:t>비선택성 이행성 제초제</a:t>
            </a:r>
            <a:endParaRPr lang="en-US" altLang="ko-KR"/>
          </a:p>
          <a:p>
            <a:pPr lvl="1"/>
            <a:r>
              <a:rPr lang="ko-KR" altLang="en-US"/>
              <a:t>발아억제효과 </a:t>
            </a:r>
            <a:r>
              <a:rPr lang="en-US" altLang="ko-KR"/>
              <a:t>: </a:t>
            </a:r>
            <a:r>
              <a:rPr lang="ko-KR" altLang="en-US"/>
              <a:t>인디지플랑성분</a:t>
            </a:r>
            <a:endParaRPr lang="en-US" altLang="ko-KR"/>
          </a:p>
          <a:p>
            <a:pPr lvl="3"/>
            <a:r>
              <a:rPr lang="ko-KR" altLang="en-US"/>
              <a:t>토양표면에 강하게 흡착 토양처리층형성 발아억제</a:t>
            </a:r>
            <a:r>
              <a:rPr lang="en-US" altLang="ko-KR"/>
              <a:t>, 100</a:t>
            </a:r>
            <a:r>
              <a:rPr lang="ko-KR" altLang="en-US"/>
              <a:t>일 지속</a:t>
            </a:r>
            <a:endParaRPr lang="en-US" altLang="ko-KR"/>
          </a:p>
          <a:p>
            <a:pPr lvl="3"/>
            <a:r>
              <a:rPr lang="ko-KR" altLang="en-US"/>
              <a:t>토양처리 발아억제제</a:t>
            </a:r>
            <a:endParaRPr lang="en-US" altLang="ko-KR"/>
          </a:p>
          <a:p>
            <a:pPr lvl="1"/>
            <a:r>
              <a:rPr lang="ko-KR" altLang="en-US"/>
              <a:t>살포시기 </a:t>
            </a:r>
            <a:r>
              <a:rPr lang="en-US" altLang="ko-KR"/>
              <a:t>: </a:t>
            </a:r>
            <a:r>
              <a:rPr lang="ko-KR" altLang="en-US"/>
              <a:t>이른봄</a:t>
            </a:r>
            <a:endParaRPr lang="en-US" altLang="ko-KR"/>
          </a:p>
          <a:p>
            <a:pPr lvl="3"/>
            <a:r>
              <a:rPr lang="ko-KR" altLang="en-US"/>
              <a:t>잡초 초창 </a:t>
            </a:r>
            <a:r>
              <a:rPr lang="en-US" altLang="ko-KR"/>
              <a:t>10cm</a:t>
            </a:r>
            <a:r>
              <a:rPr lang="ko-KR" altLang="en-US"/>
              <a:t>이내</a:t>
            </a:r>
            <a:endParaRPr lang="en-US" altLang="ko-KR"/>
          </a:p>
          <a:p>
            <a:pPr lvl="3"/>
            <a:r>
              <a:rPr lang="ko-KR" altLang="en-US"/>
              <a:t>피복도 </a:t>
            </a:r>
            <a:r>
              <a:rPr lang="en-US" altLang="ko-KR"/>
              <a:t>50%</a:t>
            </a:r>
            <a:r>
              <a:rPr lang="ko-KR" altLang="en-US"/>
              <a:t>이내</a:t>
            </a:r>
            <a:endParaRPr lang="en-US" altLang="ko-KR"/>
          </a:p>
          <a:p>
            <a:r>
              <a:rPr lang="ko-KR" altLang="en-US"/>
              <a:t>주의사항</a:t>
            </a:r>
            <a:endParaRPr lang="en-US" altLang="ko-KR"/>
          </a:p>
          <a:p>
            <a:pPr lvl="1"/>
            <a:r>
              <a:rPr lang="ko-KR" altLang="en-US"/>
              <a:t>생육상황이 나쁠때</a:t>
            </a:r>
            <a:r>
              <a:rPr lang="en-US" altLang="ko-KR"/>
              <a:t>, </a:t>
            </a:r>
            <a:r>
              <a:rPr lang="ko-KR" altLang="en-US"/>
              <a:t>토양이 갈라지거나 과습한경우</a:t>
            </a:r>
            <a:r>
              <a:rPr lang="en-US" altLang="ko-KR"/>
              <a:t>, 48</a:t>
            </a:r>
            <a:r>
              <a:rPr lang="ko-KR" altLang="en-US"/>
              <a:t>시간 비가 올때</a:t>
            </a:r>
            <a:r>
              <a:rPr lang="en-US" altLang="ko-KR"/>
              <a:t>, </a:t>
            </a:r>
            <a:r>
              <a:rPr lang="ko-KR" altLang="en-US"/>
              <a:t>유목일때</a:t>
            </a:r>
            <a:r>
              <a:rPr lang="en-US" altLang="ko-KR"/>
              <a:t>, </a:t>
            </a:r>
            <a:r>
              <a:rPr lang="ko-KR" altLang="en-US"/>
              <a:t>간작시</a:t>
            </a:r>
            <a:r>
              <a:rPr lang="en-US" altLang="ko-KR"/>
              <a:t>, </a:t>
            </a:r>
            <a:r>
              <a:rPr lang="ko-KR" altLang="en-US"/>
              <a:t>인근밭작물</a:t>
            </a:r>
            <a:r>
              <a:rPr lang="en-US" altLang="ko-KR"/>
              <a:t> </a:t>
            </a:r>
            <a:r>
              <a:rPr lang="ko-KR" altLang="en-US"/>
              <a:t>비닐하우스</a:t>
            </a:r>
            <a:r>
              <a:rPr lang="en-US" altLang="ko-KR"/>
              <a:t>, </a:t>
            </a:r>
            <a:r>
              <a:rPr lang="ko-KR" altLang="en-US"/>
              <a:t>약제처리후 </a:t>
            </a:r>
            <a:r>
              <a:rPr lang="en-US" altLang="ko-KR"/>
              <a:t>1</a:t>
            </a:r>
            <a:r>
              <a:rPr lang="ko-KR" altLang="en-US"/>
              <a:t>년후에 보식</a:t>
            </a:r>
            <a:r>
              <a:rPr lang="en-US" altLang="ko-KR"/>
              <a:t>, </a:t>
            </a:r>
            <a:r>
              <a:rPr lang="ko-KR" altLang="en-US"/>
              <a:t>과실잎 목질화전가지 주의</a:t>
            </a:r>
            <a:r>
              <a:rPr lang="en-US" altLang="ko-KR"/>
              <a:t>, </a:t>
            </a:r>
            <a:r>
              <a:rPr lang="ko-KR" altLang="en-US"/>
              <a:t>저비산노즐과 비산방지캡</a:t>
            </a:r>
            <a:r>
              <a:rPr lang="en-US" altLang="ko-KR"/>
              <a:t>,</a:t>
            </a:r>
            <a:r>
              <a:rPr lang="ko-KR" altLang="en-US"/>
              <a:t> 과원제초제 전용 살포기구 </a:t>
            </a:r>
            <a:r>
              <a:rPr lang="en-US" altLang="ko-KR"/>
              <a:t>(</a:t>
            </a:r>
            <a:r>
              <a:rPr lang="ko-KR" altLang="en-US"/>
              <a:t>전용분무기</a:t>
            </a:r>
            <a:r>
              <a:rPr lang="en-US" altLang="ko-KR"/>
              <a:t>, </a:t>
            </a:r>
            <a:r>
              <a:rPr lang="ko-KR" altLang="en-US"/>
              <a:t>노즐</a:t>
            </a:r>
            <a:r>
              <a:rPr lang="en-US" altLang="ko-KR"/>
              <a:t>, </a:t>
            </a:r>
            <a:r>
              <a:rPr lang="ko-KR" altLang="en-US"/>
              <a:t>약통</a:t>
            </a:r>
            <a:r>
              <a:rPr lang="en-US" altLang="ko-KR"/>
              <a:t>, </a:t>
            </a:r>
            <a:r>
              <a:rPr lang="ko-KR" altLang="en-US"/>
              <a:t>호스 등</a:t>
            </a:r>
            <a:r>
              <a:rPr lang="en-US" altLang="ko-KR"/>
              <a:t>)</a:t>
            </a:r>
            <a:r>
              <a:rPr lang="ko-KR" altLang="en-US"/>
              <a:t>를 사용하십시오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2C7123-DEB7-4B2F-BF50-EBE40001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926" y="1165117"/>
            <a:ext cx="1848235" cy="9873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1A6EF5-F665-472A-B23A-9C3681061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833" y="2128790"/>
            <a:ext cx="3525824" cy="130021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7A79CE3-0828-4BFC-A83B-9F8155CC9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43" y="508743"/>
            <a:ext cx="924118" cy="15887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ACE39D-B639-40F5-AC06-1DAF6D7E0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261" y="1017218"/>
            <a:ext cx="972391" cy="104354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7C9935C-9D06-4CED-8382-B6056F596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2051" y="3604818"/>
            <a:ext cx="4273250" cy="29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2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C75531C-FF5C-49AD-B128-973A120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05" y="1965153"/>
            <a:ext cx="9044995" cy="305231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DE235A4-1C33-42DD-A62E-9BB3A7AE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3.3 </a:t>
            </a:r>
            <a:r>
              <a:rPr lang="ko-KR" altLang="en-US"/>
              <a:t>제초제 알리온 </a:t>
            </a:r>
            <a:r>
              <a:rPr lang="en-US" altLang="ko-KR"/>
              <a:t>3</a:t>
            </a:r>
            <a:r>
              <a:rPr lang="ko-KR" altLang="en-US"/>
              <a:t>년이면</a:t>
            </a:r>
            <a:r>
              <a:rPr lang="en-US" altLang="ko-KR"/>
              <a:t>, </a:t>
            </a:r>
            <a:r>
              <a:rPr lang="ko-KR" altLang="en-US"/>
              <a:t>풀 걱정 끝</a:t>
            </a:r>
            <a:r>
              <a:rPr lang="en-US" altLang="ko-KR"/>
              <a:t>!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5FC9B8-C6AB-4553-8602-F2E5BAF1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>
                <a:hlinkClick r:id="rId3"/>
              </a:rPr>
              <a:t>제초제 알리온 </a:t>
            </a:r>
            <a:r>
              <a:rPr lang="en-US" altLang="ko-KR">
                <a:hlinkClick r:id="rId3"/>
              </a:rPr>
              <a:t>3</a:t>
            </a:r>
            <a:r>
              <a:rPr lang="ko-KR" altLang="en-US">
                <a:hlinkClick r:id="rId3"/>
              </a:rPr>
              <a:t>년이면</a:t>
            </a:r>
            <a:r>
              <a:rPr lang="en-US" altLang="ko-KR">
                <a:hlinkClick r:id="rId3"/>
              </a:rPr>
              <a:t>, </a:t>
            </a:r>
            <a:r>
              <a:rPr lang="ko-KR" altLang="en-US">
                <a:hlinkClick r:id="rId3"/>
              </a:rPr>
              <a:t>풀 걱정 끝</a:t>
            </a:r>
            <a:r>
              <a:rPr lang="en-US" altLang="ko-KR">
                <a:hlinkClick r:id="rId3"/>
              </a:rPr>
              <a:t>!</a:t>
            </a:r>
            <a:endParaRPr lang="en-US" altLang="ko-KR"/>
          </a:p>
          <a:p>
            <a:r>
              <a:rPr lang="en-US" altLang="ko-KR"/>
              <a:t>2018.4.24 1</a:t>
            </a:r>
            <a:r>
              <a:rPr lang="ko-KR" altLang="en-US"/>
              <a:t>차살포</a:t>
            </a:r>
            <a:endParaRPr lang="en-US" altLang="ko-KR"/>
          </a:p>
          <a:p>
            <a:r>
              <a:rPr lang="en-US" altLang="ko-KR"/>
              <a:t>2018.9.27 2</a:t>
            </a:r>
            <a:r>
              <a:rPr lang="ko-KR" altLang="en-US"/>
              <a:t>차살포</a:t>
            </a:r>
            <a:endParaRPr lang="en-US" altLang="ko-KR"/>
          </a:p>
          <a:p>
            <a:r>
              <a:rPr lang="en-US" altLang="ko-KR"/>
              <a:t>2019.4.25 3</a:t>
            </a:r>
            <a:r>
              <a:rPr lang="ko-KR" altLang="en-US"/>
              <a:t>차살포</a:t>
            </a:r>
            <a:endParaRPr lang="en-US" altLang="ko-KR"/>
          </a:p>
          <a:p>
            <a:r>
              <a:rPr lang="ko-KR" altLang="en-US"/>
              <a:t>가을 다음해도 풀이 없다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8C1B26-6B87-4C7B-ABCC-852A903F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05" y="5151159"/>
            <a:ext cx="2634235" cy="3544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D8B5D48-E616-4E9A-88D1-0B4923ECB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520" y="5084313"/>
            <a:ext cx="6308660" cy="16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A93030-BFF3-4B9A-A327-914C8E0B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3.4 </a:t>
            </a:r>
            <a:r>
              <a:rPr lang="ko-KR" altLang="en-US"/>
              <a:t>과수 병충해 예방 및 치료제 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4E512A6-1685-4C66-82F3-B59A7A9E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>
                <a:hlinkClick r:id="rId2"/>
              </a:rPr>
              <a:t>과수 병충해 예방 및 치료제</a:t>
            </a:r>
            <a:r>
              <a:rPr lang="en-US" altLang="ko-KR">
                <a:hlinkClick r:id="rId2"/>
              </a:rPr>
              <a:t>-</a:t>
            </a:r>
            <a:r>
              <a:rPr lang="ko-KR" altLang="en-US">
                <a:hlinkClick r:id="rId2"/>
              </a:rPr>
              <a:t>손바닥  </a:t>
            </a:r>
            <a:endParaRPr lang="en-US" altLang="ko-KR"/>
          </a:p>
          <a:p>
            <a:r>
              <a:rPr lang="ko-KR" altLang="en-US"/>
              <a:t>개요</a:t>
            </a:r>
            <a:endParaRPr lang="en-US" altLang="ko-KR"/>
          </a:p>
          <a:p>
            <a:pPr lvl="1"/>
            <a:r>
              <a:rPr lang="ko-KR" altLang="en-US"/>
              <a:t>낙과요인으로 열매가 아닌 잎에 감염되는 병 </a:t>
            </a:r>
            <a:r>
              <a:rPr lang="en-US" altLang="ko-KR"/>
              <a:t>:</a:t>
            </a:r>
            <a:r>
              <a:rPr lang="ko-KR" altLang="en-US"/>
              <a:t>감 둥근무늬낙엽병</a:t>
            </a:r>
            <a:r>
              <a:rPr lang="en-US" altLang="ko-KR"/>
              <a:t>, </a:t>
            </a:r>
            <a:r>
              <a:rPr lang="ko-KR" altLang="en-US"/>
              <a:t>사과 갈반병</a:t>
            </a:r>
            <a:endParaRPr lang="en-US" altLang="ko-KR"/>
          </a:p>
          <a:p>
            <a:pPr lvl="1"/>
            <a:r>
              <a:rPr lang="ko-KR" altLang="en-US"/>
              <a:t>병충해방제의 기본</a:t>
            </a:r>
            <a:r>
              <a:rPr lang="en-US" altLang="ko-KR"/>
              <a:t>: </a:t>
            </a:r>
            <a:r>
              <a:rPr lang="ko-KR" altLang="en-US"/>
              <a:t>예방과 예찰</a:t>
            </a:r>
            <a:endParaRPr lang="en-US" altLang="ko-KR"/>
          </a:p>
          <a:p>
            <a:pPr lvl="2"/>
            <a:r>
              <a:rPr lang="ko-KR" altLang="en-US"/>
              <a:t>병균의 안보이고 증상만 보인다</a:t>
            </a:r>
            <a:r>
              <a:rPr lang="en-US" altLang="ko-KR"/>
              <a:t>. </a:t>
            </a:r>
            <a:br>
              <a:rPr lang="en-US" altLang="ko-KR"/>
            </a:br>
            <a:r>
              <a:rPr lang="ko-KR" altLang="en-US"/>
              <a:t>미리 예방제를 살포하거나 증상이 보이면 즉시 치료제를 살포해야</a:t>
            </a:r>
            <a:r>
              <a:rPr lang="en-US" altLang="ko-KR"/>
              <a:t>, </a:t>
            </a:r>
            <a:r>
              <a:rPr lang="ko-KR" altLang="en-US"/>
              <a:t>예방제나 치료제를 혼합할 필요도있다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en-US" altLang="ko-KR"/>
          </a:p>
          <a:p>
            <a:pPr lvl="2"/>
            <a:r>
              <a:rPr lang="ko-KR" altLang="en-US"/>
              <a:t>병의 발생 </a:t>
            </a:r>
            <a:r>
              <a:rPr lang="en-US" altLang="ko-KR"/>
              <a:t>3</a:t>
            </a:r>
            <a:r>
              <a:rPr lang="ko-KR" altLang="en-US"/>
              <a:t>조건 </a:t>
            </a:r>
            <a:r>
              <a:rPr lang="en-US" altLang="ko-KR"/>
              <a:t>: </a:t>
            </a:r>
            <a:r>
              <a:rPr lang="ko-KR" altLang="en-US"/>
              <a:t>병균</a:t>
            </a:r>
            <a:r>
              <a:rPr lang="en-US" altLang="ko-KR"/>
              <a:t>, </a:t>
            </a:r>
            <a:r>
              <a:rPr lang="ko-KR" altLang="en-US"/>
              <a:t>작물</a:t>
            </a:r>
            <a:r>
              <a:rPr lang="en-US" altLang="ko-KR"/>
              <a:t>, </a:t>
            </a:r>
            <a:r>
              <a:rPr lang="ko-KR" altLang="en-US"/>
              <a:t>환경</a:t>
            </a:r>
            <a:r>
              <a:rPr lang="en-US" altLang="ko-KR"/>
              <a:t>(</a:t>
            </a:r>
            <a:r>
              <a:rPr lang="ko-KR" altLang="en-US"/>
              <a:t>비가오는 다습환경</a:t>
            </a:r>
            <a:r>
              <a:rPr lang="en-US" altLang="ko-KR"/>
              <a:t>)</a:t>
            </a:r>
            <a:r>
              <a:rPr lang="ko-KR" altLang="en-US"/>
              <a:t>이 형성되면 예방및 치료제를 잎열매</a:t>
            </a:r>
            <a:r>
              <a:rPr lang="en-US" altLang="ko-KR"/>
              <a:t>, </a:t>
            </a:r>
            <a:r>
              <a:rPr lang="ko-KR" altLang="en-US"/>
              <a:t>바닥까지 골고루 살포</a:t>
            </a:r>
            <a:endParaRPr lang="en-US" altLang="ko-KR"/>
          </a:p>
          <a:p>
            <a:pPr lvl="2"/>
            <a:r>
              <a:rPr lang="ko-KR" altLang="en-US"/>
              <a:t>예방제는 표면에 묻어 있으면서  포자나 균이 붙지못하게한다</a:t>
            </a:r>
            <a:r>
              <a:rPr lang="en-US" altLang="ko-KR"/>
              <a:t>.</a:t>
            </a:r>
            <a:br>
              <a:rPr lang="en-US" altLang="ko-KR"/>
            </a:br>
            <a:r>
              <a:rPr lang="ko-KR" altLang="en-US"/>
              <a:t>치료제는 작물의 몸속에 침투하여 병균을 잡고 이행성질을 갖는다</a:t>
            </a:r>
            <a:r>
              <a:rPr lang="en-US" altLang="ko-KR"/>
              <a:t>.</a:t>
            </a:r>
            <a:endParaRPr lang="ko-KR" altLang="en-US"/>
          </a:p>
          <a:p>
            <a:pPr lvl="1"/>
            <a:r>
              <a:rPr lang="ko-KR" altLang="en-US" b="1">
                <a:solidFill>
                  <a:srgbClr val="FF0000"/>
                </a:solidFill>
              </a:rPr>
              <a:t>예방제</a:t>
            </a:r>
            <a:r>
              <a:rPr lang="ko-KR" altLang="en-US"/>
              <a:t> </a:t>
            </a:r>
            <a:endParaRPr lang="en-US" altLang="ko-KR"/>
          </a:p>
          <a:p>
            <a:pPr lvl="2"/>
            <a:r>
              <a:rPr lang="ko-KR" altLang="en-US"/>
              <a:t>분홍색 뚜껑</a:t>
            </a:r>
            <a:r>
              <a:rPr lang="en-US" altLang="ko-KR"/>
              <a:t> </a:t>
            </a:r>
            <a:r>
              <a:rPr lang="ko-KR" altLang="en-US"/>
              <a:t>또는 분홍생포장지의 작용기작 </a:t>
            </a:r>
            <a:r>
              <a:rPr lang="en-US" altLang="ko-KR"/>
              <a:t>‘</a:t>
            </a:r>
            <a:r>
              <a:rPr lang="ko-KR" altLang="en-US"/>
              <a:t>카</a:t>
            </a:r>
            <a:r>
              <a:rPr lang="en-US" altLang="ko-KR"/>
              <a:t>’</a:t>
            </a:r>
          </a:p>
          <a:p>
            <a:pPr lvl="2"/>
            <a:r>
              <a:rPr lang="ko-KR" altLang="en-US"/>
              <a:t>꽃피기 전 꽃망울이 터질 때 </a:t>
            </a:r>
            <a:r>
              <a:rPr lang="en-US" altLang="ko-KR"/>
              <a:t>: </a:t>
            </a:r>
            <a:r>
              <a:rPr lang="ko-KR" altLang="en-US"/>
              <a:t>석회유황합제</a:t>
            </a:r>
            <a:r>
              <a:rPr lang="en-US" altLang="ko-KR"/>
              <a:t>, </a:t>
            </a:r>
            <a:r>
              <a:rPr lang="ko-KR" altLang="en-US"/>
              <a:t>석회보르도액의 예방제</a:t>
            </a:r>
            <a:endParaRPr lang="en-US" altLang="ko-KR"/>
          </a:p>
          <a:p>
            <a:pPr lvl="2"/>
            <a:r>
              <a:rPr lang="ko-KR" altLang="en-US"/>
              <a:t>예방제 및 치료제 동시에 살포하는 것이 좋다</a:t>
            </a:r>
            <a:r>
              <a:rPr lang="en-US" altLang="ko-KR"/>
              <a:t>.</a:t>
            </a:r>
          </a:p>
          <a:p>
            <a:pPr lvl="3"/>
            <a:r>
              <a:rPr lang="ko-KR" altLang="en-US"/>
              <a:t>작용기작 </a:t>
            </a:r>
            <a:r>
              <a:rPr lang="en-US" altLang="ko-KR"/>
              <a:t>‘</a:t>
            </a:r>
            <a:r>
              <a:rPr lang="ko-KR" altLang="en-US"/>
              <a:t>카</a:t>
            </a:r>
            <a:r>
              <a:rPr lang="en-US" altLang="ko-KR"/>
              <a:t>’</a:t>
            </a:r>
            <a:r>
              <a:rPr lang="ko-KR" altLang="en-US"/>
              <a:t>와 </a:t>
            </a:r>
            <a:r>
              <a:rPr lang="en-US" altLang="ko-KR"/>
              <a:t>‘</a:t>
            </a:r>
            <a:r>
              <a:rPr lang="ko-KR" altLang="en-US"/>
              <a:t>가＇등등 혼합하여 사용하거나   혼합된 농약제를 살퍼한다</a:t>
            </a:r>
            <a:r>
              <a:rPr lang="en-US" altLang="ko-KR"/>
              <a:t>.</a:t>
            </a:r>
          </a:p>
          <a:p>
            <a:pPr lvl="1"/>
            <a:r>
              <a:rPr lang="ko-KR" altLang="en-US" b="1">
                <a:solidFill>
                  <a:srgbClr val="FF0000"/>
                </a:solidFill>
              </a:rPr>
              <a:t>치료제</a:t>
            </a:r>
            <a:r>
              <a:rPr lang="ko-KR" altLang="en-US"/>
              <a:t> </a:t>
            </a:r>
            <a:endParaRPr lang="en-US" altLang="ko-KR"/>
          </a:p>
          <a:p>
            <a:pPr lvl="2"/>
            <a:r>
              <a:rPr lang="ko-KR" altLang="en-US"/>
              <a:t>곰팡이성 치료제</a:t>
            </a:r>
            <a:r>
              <a:rPr lang="en-US" altLang="ko-KR"/>
              <a:t>, </a:t>
            </a:r>
            <a:r>
              <a:rPr lang="ko-KR" altLang="en-US"/>
              <a:t>박테리아</a:t>
            </a:r>
            <a:r>
              <a:rPr lang="en-US" altLang="ko-KR"/>
              <a:t>(</a:t>
            </a:r>
            <a:r>
              <a:rPr lang="ko-KR" altLang="en-US"/>
              <a:t>세균성</a:t>
            </a:r>
            <a:r>
              <a:rPr lang="en-US" altLang="ko-KR"/>
              <a:t>) </a:t>
            </a:r>
            <a:r>
              <a:rPr lang="ko-KR" altLang="en-US"/>
              <a:t>치료제로 분류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40E7A-99D1-4A6C-B8D7-CE7F46A78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10"/>
            <a:ext cx="12192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Helvetica Neue"/>
              </a:rPr>
              <a:t>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8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Helvetica Neue"/>
            </a:endParaRPr>
          </a:p>
        </p:txBody>
      </p:sp>
      <p:pic>
        <p:nvPicPr>
          <p:cNvPr id="1030" name="Picture 6" descr="http://www.artai.co.kr/DataPool/Board/1xxxx/103xx/10305/%EC%BA%A1%EC%B2%98.JPG">
            <a:extLst>
              <a:ext uri="{FF2B5EF4-FFF2-40B4-BE49-F238E27FC236}">
                <a16:creationId xmlns:a16="http://schemas.microsoft.com/office/drawing/2014/main" id="{687BB1D0-7FFF-42F6-9BDD-C2EEC3B5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70" y="588074"/>
            <a:ext cx="2666495" cy="20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0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0C98236-D006-4AC0-B58C-0BB318FC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49" y="4239650"/>
            <a:ext cx="3308051" cy="164373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B5E6361-C01D-410E-BE45-2E936041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/>
              <a:t>3.5 </a:t>
            </a:r>
            <a:r>
              <a:rPr lang="ko-KR" altLang="en-US" b="0"/>
              <a:t>석회유황합제와 개화시 살포주의점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AD5725-E56A-43B5-90DF-AD7FBC26E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ko-KR" altLang="en-US"/>
              <a:t>석회유황합제 꽃 핀 데 치면 </a:t>
            </a:r>
            <a:r>
              <a:rPr lang="en-US" altLang="ko-KR"/>
              <a:t>(</a:t>
            </a:r>
            <a:r>
              <a:rPr lang="ko-KR" altLang="en-US"/>
              <a:t>과수 재배에서 과수 농약 살포 방법 및 농약살포 유의점</a:t>
            </a:r>
            <a:r>
              <a:rPr lang="en-US" altLang="ko-KR"/>
              <a:t>, </a:t>
            </a:r>
            <a:r>
              <a:rPr lang="ko-KR" altLang="en-US"/>
              <a:t>석회유황합제 효과</a:t>
            </a:r>
            <a:r>
              <a:rPr lang="en-US" altLang="ko-KR"/>
              <a:t>, </a:t>
            </a:r>
            <a:r>
              <a:rPr lang="ko-KR" altLang="en-US"/>
              <a:t>자두 병충해</a:t>
            </a:r>
            <a:r>
              <a:rPr lang="en-US" altLang="ko-KR"/>
              <a:t>, </a:t>
            </a:r>
            <a:r>
              <a:rPr lang="ko-KR" altLang="en-US"/>
              <a:t>주머니병</a:t>
            </a:r>
            <a:r>
              <a:rPr lang="en-US" altLang="ko-KR"/>
              <a:t>, </a:t>
            </a:r>
            <a:r>
              <a:rPr lang="ko-KR" altLang="en-US"/>
              <a:t>사과 적화</a:t>
            </a:r>
            <a:r>
              <a:rPr lang="en-US" altLang="ko-KR"/>
              <a:t>, </a:t>
            </a:r>
            <a:r>
              <a:rPr lang="ko-KR" altLang="en-US"/>
              <a:t>사과 적과</a:t>
            </a:r>
            <a:r>
              <a:rPr lang="en-US" altLang="ko-KR"/>
              <a:t>, </a:t>
            </a:r>
            <a:r>
              <a:rPr lang="ko-KR" altLang="en-US"/>
              <a:t>사과 적화제 등 </a:t>
            </a:r>
            <a:r>
              <a:rPr lang="en-US" altLang="ko-KR"/>
              <a:t>)</a:t>
            </a:r>
            <a:endParaRPr lang="en-US" altLang="ko-KR" b="1">
              <a:solidFill>
                <a:srgbClr val="FF0000"/>
              </a:solidFill>
            </a:endParaRPr>
          </a:p>
          <a:p>
            <a:r>
              <a:rPr lang="ko-KR" altLang="en-US" b="1">
                <a:solidFill>
                  <a:srgbClr val="FF0000"/>
                </a:solidFill>
              </a:rPr>
              <a:t>석회유황합제</a:t>
            </a:r>
            <a:r>
              <a:rPr lang="en-US" altLang="ko-KR" b="1">
                <a:solidFill>
                  <a:srgbClr val="FF0000"/>
                </a:solidFill>
              </a:rPr>
              <a:t>(</a:t>
            </a:r>
            <a:r>
              <a:rPr lang="ko-KR" altLang="en-US" b="1">
                <a:solidFill>
                  <a:srgbClr val="FF0000"/>
                </a:solidFill>
              </a:rPr>
              <a:t>유황</a:t>
            </a:r>
            <a:r>
              <a:rPr lang="en-US" altLang="ko-KR" b="1">
                <a:solidFill>
                  <a:srgbClr val="FF0000"/>
                </a:solidFill>
              </a:rPr>
              <a:t>+</a:t>
            </a:r>
            <a:r>
              <a:rPr lang="ko-KR" altLang="en-US" b="1">
                <a:solidFill>
                  <a:srgbClr val="FF0000"/>
                </a:solidFill>
              </a:rPr>
              <a:t>생석회</a:t>
            </a:r>
            <a:r>
              <a:rPr lang="en-US" altLang="ko-KR" b="1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ko-KR" altLang="en-US"/>
              <a:t>개요</a:t>
            </a:r>
            <a:endParaRPr lang="en-US" altLang="ko-KR"/>
          </a:p>
          <a:p>
            <a:pPr lvl="2"/>
            <a:r>
              <a:rPr lang="ko-KR" altLang="en-US"/>
              <a:t>이른 봄 과일나무에 살포</a:t>
            </a:r>
            <a:r>
              <a:rPr lang="en-US" altLang="ko-KR"/>
              <a:t>, </a:t>
            </a:r>
            <a:r>
              <a:rPr lang="ko-KR" altLang="en-US"/>
              <a:t>나무에 월동한 해충 및 병균을 방제하는 다목적 친환경농약</a:t>
            </a:r>
            <a:endParaRPr lang="en-US" altLang="ko-KR"/>
          </a:p>
          <a:p>
            <a:pPr lvl="2"/>
            <a:r>
              <a:rPr lang="ko-KR" altLang="en-US"/>
              <a:t>나무에 붙어 있다가 병충해의 접근을 막는 저독성 농약</a:t>
            </a:r>
            <a:endParaRPr lang="en-US" altLang="ko-KR"/>
          </a:p>
          <a:p>
            <a:pPr lvl="2"/>
            <a:r>
              <a:rPr lang="ko-KR" altLang="en-US"/>
              <a:t>과수원 필수 상비농약</a:t>
            </a:r>
            <a:endParaRPr lang="en-US" altLang="ko-KR"/>
          </a:p>
          <a:p>
            <a:pPr lvl="2"/>
            <a:r>
              <a:rPr lang="ko-KR" altLang="en-US"/>
              <a:t>꽃피기 </a:t>
            </a:r>
            <a:r>
              <a:rPr lang="en-US" altLang="ko-KR"/>
              <a:t>15</a:t>
            </a:r>
            <a:r>
              <a:rPr lang="ko-KR" altLang="en-US"/>
              <a:t>일전에 살포해야 아니면 열매가 안매칠 수도 있다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en-US" altLang="ko-KR"/>
          </a:p>
          <a:p>
            <a:pPr lvl="2"/>
            <a:r>
              <a:rPr lang="ko-KR" altLang="en-US"/>
              <a:t>꽃이 피어있을 때 치면 벌의 접근도 타격을 입는다</a:t>
            </a:r>
            <a:r>
              <a:rPr lang="en-US" altLang="ko-KR"/>
              <a:t>.</a:t>
            </a:r>
          </a:p>
          <a:p>
            <a:pPr lvl="1"/>
            <a:r>
              <a:rPr lang="ko-KR" altLang="en-US">
                <a:hlinkClick r:id="rId3"/>
              </a:rPr>
              <a:t>손바닥농장의 사례</a:t>
            </a:r>
            <a:endParaRPr lang="en-US" altLang="ko-KR"/>
          </a:p>
          <a:p>
            <a:pPr lvl="2"/>
            <a:r>
              <a:rPr lang="ko-KR" altLang="en-US"/>
              <a:t>이른봄 사과</a:t>
            </a:r>
            <a:r>
              <a:rPr lang="en-US" altLang="ko-KR"/>
              <a:t>,</a:t>
            </a:r>
            <a:r>
              <a:rPr lang="ko-KR" altLang="en-US"/>
              <a:t>복숭아</a:t>
            </a:r>
            <a:r>
              <a:rPr lang="en-US" altLang="ko-KR"/>
              <a:t>,</a:t>
            </a:r>
            <a:r>
              <a:rPr lang="ko-KR" altLang="en-US"/>
              <a:t>자두</a:t>
            </a:r>
            <a:r>
              <a:rPr lang="en-US" altLang="ko-KR"/>
              <a:t>,</a:t>
            </a:r>
            <a:r>
              <a:rPr lang="ko-KR" altLang="en-US"/>
              <a:t>매실</a:t>
            </a:r>
            <a:r>
              <a:rPr lang="en-US" altLang="ko-KR"/>
              <a:t>,</a:t>
            </a:r>
            <a:r>
              <a:rPr lang="ko-KR" altLang="en-US"/>
              <a:t>대추에 예방제로 살포 </a:t>
            </a:r>
            <a:r>
              <a:rPr lang="en-US" altLang="ko-KR"/>
              <a:t>BEST</a:t>
            </a:r>
          </a:p>
          <a:p>
            <a:pPr lvl="2"/>
            <a:r>
              <a:rPr lang="ko-KR" altLang="en-US"/>
              <a:t>자두나무에 주머니병발생 발생 및 치료사례</a:t>
            </a:r>
            <a:endParaRPr lang="en-US" altLang="ko-KR"/>
          </a:p>
          <a:p>
            <a:pPr lvl="3"/>
            <a:r>
              <a:rPr lang="ko-KR" altLang="en-US"/>
              <a:t>저온다습환경</a:t>
            </a:r>
            <a:r>
              <a:rPr lang="en-US" altLang="ko-KR"/>
              <a:t>, </a:t>
            </a:r>
            <a:r>
              <a:rPr lang="ko-KR" altLang="en-US"/>
              <a:t>핵과류에서 발생</a:t>
            </a:r>
            <a:r>
              <a:rPr lang="en-US" altLang="ko-KR"/>
              <a:t>,</a:t>
            </a:r>
            <a:r>
              <a:rPr lang="ko-KR" altLang="en-US"/>
              <a:t> 열매에 씨가 없이 만두처럼 주머니모양처럼된다</a:t>
            </a:r>
            <a:r>
              <a:rPr lang="en-US" altLang="ko-KR"/>
              <a:t>.</a:t>
            </a:r>
          </a:p>
          <a:p>
            <a:pPr lvl="3"/>
            <a:r>
              <a:rPr lang="ko-KR" altLang="en-US"/>
              <a:t>꽃이 피어있을 때 석회유황합제 살포하면 예방효과가있다</a:t>
            </a:r>
            <a:r>
              <a:rPr lang="en-US" altLang="ko-KR"/>
              <a:t>. =&gt; </a:t>
            </a:r>
            <a:r>
              <a:rPr lang="ko-KR" altLang="en-US"/>
              <a:t>일몰후 벌들이 날아다지지 않을 때 살포해야</a:t>
            </a:r>
            <a:endParaRPr lang="en-US" altLang="ko-KR"/>
          </a:p>
          <a:p>
            <a:pPr lvl="3"/>
            <a:r>
              <a:rPr lang="ko-KR" altLang="en-US"/>
              <a:t>사례</a:t>
            </a:r>
            <a:endParaRPr lang="en-US" altLang="ko-KR"/>
          </a:p>
          <a:p>
            <a:pPr lvl="4"/>
            <a:r>
              <a:rPr lang="ko-KR" altLang="en-US"/>
              <a:t>사흘이 멀다하고 석회유황합제 살포</a:t>
            </a:r>
            <a:r>
              <a:rPr lang="en-US" altLang="ko-KR"/>
              <a:t>, </a:t>
            </a:r>
            <a:r>
              <a:rPr lang="ko-KR" altLang="en-US"/>
              <a:t>저독성이니 옆의 다른 나무에도 살포하였다</a:t>
            </a:r>
            <a:r>
              <a:rPr lang="en-US" altLang="ko-KR"/>
              <a:t>.</a:t>
            </a:r>
          </a:p>
          <a:p>
            <a:pPr lvl="4"/>
            <a:r>
              <a:rPr lang="ko-KR" altLang="en-US"/>
              <a:t>친환경농약이니 벌에게도 타격을 주지않고 결실했으때도 병충해를 막아준다</a:t>
            </a:r>
            <a:r>
              <a:rPr lang="en-US" altLang="ko-KR"/>
              <a:t>.=&gt;</a:t>
            </a:r>
            <a:r>
              <a:rPr lang="ko-KR" altLang="en-US"/>
              <a:t>주의필요</a:t>
            </a:r>
            <a:endParaRPr lang="en-US" altLang="ko-KR"/>
          </a:p>
          <a:p>
            <a:pPr lvl="4"/>
            <a:r>
              <a:rPr lang="ko-KR" altLang="en-US"/>
              <a:t>복숭아</a:t>
            </a:r>
            <a:r>
              <a:rPr lang="en-US" altLang="ko-KR"/>
              <a:t>,</a:t>
            </a:r>
            <a:r>
              <a:rPr lang="ko-KR" altLang="en-US"/>
              <a:t>매실</a:t>
            </a:r>
            <a:r>
              <a:rPr lang="en-US" altLang="ko-KR"/>
              <a:t>,</a:t>
            </a:r>
            <a:r>
              <a:rPr lang="ko-KR" altLang="en-US"/>
              <a:t>자두는 결실이 된 후이고 사과와 대추는 개화시기였다</a:t>
            </a:r>
            <a:r>
              <a:rPr lang="en-US" altLang="ko-KR"/>
              <a:t>.</a:t>
            </a:r>
          </a:p>
          <a:p>
            <a:pPr lvl="4"/>
            <a:r>
              <a:rPr lang="ko-KR" altLang="en-US"/>
              <a:t>사과 대추의 결과에 큰타격을 입혔다</a:t>
            </a:r>
            <a:r>
              <a:rPr lang="en-US" altLang="ko-KR"/>
              <a:t>.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벌에게 타격을 주지어  결실에 타격을 주었다</a:t>
            </a:r>
            <a:r>
              <a:rPr lang="en-US" altLang="ko-KR"/>
              <a:t>.</a:t>
            </a:r>
          </a:p>
          <a:p>
            <a:pPr lvl="1"/>
            <a:r>
              <a:rPr lang="ko-KR" altLang="en-US" b="1"/>
              <a:t>사과적화제</a:t>
            </a:r>
            <a:r>
              <a:rPr lang="en-US" altLang="ko-KR" b="1"/>
              <a:t>(</a:t>
            </a:r>
            <a:r>
              <a:rPr lang="ko-KR" altLang="en-US"/>
              <a:t>摘</a:t>
            </a:r>
            <a:r>
              <a:rPr lang="en-US" altLang="ko-KR"/>
              <a:t>(</a:t>
            </a:r>
            <a:r>
              <a:rPr lang="ko-KR" altLang="en-US"/>
              <a:t>따다</a:t>
            </a:r>
            <a:r>
              <a:rPr lang="en-US" altLang="ko-KR"/>
              <a:t>)</a:t>
            </a:r>
            <a:r>
              <a:rPr lang="ko-KR" altLang="en-US"/>
              <a:t>花劑</a:t>
            </a:r>
            <a:r>
              <a:rPr lang="en-US" altLang="ko-KR"/>
              <a:t>)</a:t>
            </a:r>
            <a:r>
              <a:rPr lang="ko-KR" altLang="en-US"/>
              <a:t>로도 사용된다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사과의 결과 습성 </a:t>
            </a:r>
            <a:endParaRPr lang="en-US" altLang="ko-KR"/>
          </a:p>
          <a:p>
            <a:pPr lvl="3"/>
            <a:r>
              <a:rPr lang="en-US" altLang="ko-KR"/>
              <a:t> 4~6</a:t>
            </a:r>
            <a:r>
              <a:rPr lang="ko-KR" altLang="en-US"/>
              <a:t>개의 화방을 이루고 중앙의 꽃이 이르게 발화하고 수정하고 열매도 충실하다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적화방법</a:t>
            </a:r>
            <a:endParaRPr lang="en-US" altLang="ko-KR"/>
          </a:p>
          <a:p>
            <a:pPr lvl="3"/>
            <a:r>
              <a:rPr lang="ko-KR" altLang="en-US"/>
              <a:t>중앙 꽃이 수정되었으면 적화제를 살포하여 나머지 꽃의 수정을 방해하여 주변의 열매를 자연스럽게 제거해준다</a:t>
            </a:r>
            <a:r>
              <a:rPr lang="en-US" altLang="ko-KR"/>
              <a:t>.</a:t>
            </a:r>
          </a:p>
          <a:p>
            <a:pPr lvl="1"/>
            <a:endParaRPr lang="en-US" altLang="ko-KR"/>
          </a:p>
          <a:p>
            <a:pPr lvl="4"/>
            <a:endParaRPr lang="en-US" altLang="ko-KR"/>
          </a:p>
          <a:p>
            <a:pPr lvl="2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2BBF35-5266-49B6-AC69-FEE39ACDF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291" y="2055866"/>
            <a:ext cx="3894709" cy="13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F66EA-9191-4789-B683-0F4F0684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/>
              <a:t>3.5 </a:t>
            </a:r>
            <a:r>
              <a:rPr lang="ko-KR" altLang="en-US" b="0"/>
              <a:t>석회유황합제 </a:t>
            </a:r>
            <a:r>
              <a:rPr lang="en-US" altLang="ko-KR" b="0"/>
              <a:t>– </a:t>
            </a:r>
            <a:r>
              <a:rPr lang="ko-KR" altLang="en-US" b="0"/>
              <a:t>대추나무</a:t>
            </a:r>
            <a:r>
              <a:rPr lang="en-US" altLang="ko-KR" b="0"/>
              <a:t>,</a:t>
            </a:r>
            <a:r>
              <a:rPr lang="ko-KR" altLang="en-US" b="0"/>
              <a:t>사과나무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9A46DB-C904-4678-A8DE-391E3731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5439032" cy="4918528"/>
          </a:xfrm>
        </p:spPr>
        <p:txBody>
          <a:bodyPr>
            <a:normAutofit fontScale="62500" lnSpcReduction="20000"/>
          </a:bodyPr>
          <a:lstStyle/>
          <a:p>
            <a:pPr latinLnBrk="0"/>
            <a:r>
              <a:rPr lang="ko-KR" altLang="en-US" b="1"/>
              <a:t>살포 적기</a:t>
            </a:r>
            <a:r>
              <a:rPr lang="ko-KR" altLang="en-US"/>
              <a:t> </a:t>
            </a:r>
            <a:r>
              <a:rPr lang="en-US" altLang="ko-KR"/>
              <a:t>: </a:t>
            </a:r>
            <a:r>
              <a:rPr lang="ko-KR" altLang="en-US"/>
              <a:t>발아직전 </a:t>
            </a:r>
            <a:r>
              <a:rPr lang="en-US" altLang="ko-KR"/>
              <a:t>3</a:t>
            </a:r>
            <a:r>
              <a:rPr lang="ko-KR" altLang="en-US"/>
              <a:t>월하순∼</a:t>
            </a:r>
            <a:r>
              <a:rPr lang="en-US" altLang="ko-KR"/>
              <a:t>4</a:t>
            </a:r>
            <a:r>
              <a:rPr lang="ko-KR" altLang="en-US"/>
              <a:t>월상순</a:t>
            </a:r>
            <a:r>
              <a:rPr lang="en-US" altLang="ko-KR"/>
              <a:t>, </a:t>
            </a:r>
            <a:r>
              <a:rPr lang="ko-KR" altLang="en-US"/>
              <a:t>눈의 인편이 </a:t>
            </a:r>
            <a:r>
              <a:rPr lang="en-US" altLang="ko-KR"/>
              <a:t>2mm</a:t>
            </a:r>
            <a:r>
              <a:rPr lang="ko-KR" altLang="en-US"/>
              <a:t>정도 벌어 졌을 때</a:t>
            </a:r>
            <a:br>
              <a:rPr lang="ko-KR" altLang="en-US"/>
            </a:br>
            <a:r>
              <a:rPr lang="en-US" altLang="ko-KR"/>
              <a:t>※ </a:t>
            </a:r>
            <a:r>
              <a:rPr lang="ko-KR" altLang="en-US"/>
              <a:t>휴면기라도 온도가 </a:t>
            </a:r>
            <a:r>
              <a:rPr lang="en-US" altLang="ko-KR"/>
              <a:t>26.5℃ </a:t>
            </a:r>
            <a:r>
              <a:rPr lang="ko-KR" altLang="en-US"/>
              <a:t>이상이거나 뿌리는 시기가 너무 늦으면 약해 발생</a:t>
            </a:r>
          </a:p>
          <a:p>
            <a:pPr latinLnBrk="0"/>
            <a:r>
              <a:rPr lang="ko-KR" altLang="en-US" b="1"/>
              <a:t>희석 배수</a:t>
            </a:r>
            <a:r>
              <a:rPr lang="ko-KR" altLang="en-US"/>
              <a:t> </a:t>
            </a:r>
            <a:r>
              <a:rPr lang="en-US" altLang="ko-KR"/>
              <a:t>: </a:t>
            </a:r>
            <a:r>
              <a:rPr lang="ko-KR" altLang="en-US"/>
              <a:t>염도계 보메</a:t>
            </a:r>
            <a:r>
              <a:rPr lang="en-US" altLang="ko-KR"/>
              <a:t>5</a:t>
            </a:r>
            <a:r>
              <a:rPr lang="ko-KR" altLang="en-US"/>
              <a:t>도</a:t>
            </a:r>
          </a:p>
          <a:p>
            <a:pPr latinLnBrk="0"/>
            <a:r>
              <a:rPr lang="ko-KR" altLang="en-US" b="1"/>
              <a:t>살포 방법</a:t>
            </a:r>
            <a:endParaRPr lang="ko-KR" altLang="en-US"/>
          </a:p>
          <a:p>
            <a:pPr lvl="1" latinLnBrk="0"/>
            <a:r>
              <a:rPr lang="ko-KR" altLang="en-US"/>
              <a:t>나무 밑둥부터 가지 끝까지 약액이 충분히 묻도록 철저히 살포</a:t>
            </a:r>
            <a:endParaRPr lang="en-US" altLang="ko-KR"/>
          </a:p>
          <a:p>
            <a:pPr lvl="1" latinLnBrk="0"/>
            <a:endParaRPr lang="en-US" altLang="ko-KR"/>
          </a:p>
          <a:p>
            <a:pPr latinLnBrk="0"/>
            <a:r>
              <a:rPr lang="ko-KR" altLang="en-US"/>
              <a:t>대추나무</a:t>
            </a:r>
            <a:endParaRPr lang="en-US" altLang="ko-KR"/>
          </a:p>
          <a:p>
            <a:pPr lvl="1" latinLnBrk="0"/>
            <a:r>
              <a:rPr lang="ko-KR" altLang="en-US"/>
              <a:t>개엽시기 </a:t>
            </a:r>
            <a:r>
              <a:rPr lang="en-US" altLang="ko-KR"/>
              <a:t>4</a:t>
            </a:r>
            <a:r>
              <a:rPr lang="ko-KR" altLang="en-US"/>
              <a:t>월말</a:t>
            </a:r>
            <a:r>
              <a:rPr lang="en-US" altLang="ko-KR"/>
              <a:t>~5</a:t>
            </a:r>
            <a:r>
              <a:rPr lang="ko-KR" altLang="en-US"/>
              <a:t>월초 잎눈</a:t>
            </a:r>
            <a:r>
              <a:rPr lang="en-US" altLang="ko-KR"/>
              <a:t>, </a:t>
            </a:r>
            <a:r>
              <a:rPr lang="ko-KR" altLang="en-US"/>
              <a:t>꽃눈 발아된다</a:t>
            </a:r>
            <a:r>
              <a:rPr lang="en-US" altLang="ko-KR"/>
              <a:t>.(</a:t>
            </a:r>
            <a:r>
              <a:rPr lang="ko-KR" altLang="en-US"/>
              <a:t>피운다</a:t>
            </a:r>
            <a:r>
              <a:rPr lang="en-US" altLang="ko-KR"/>
              <a:t>).</a:t>
            </a:r>
          </a:p>
          <a:p>
            <a:pPr lvl="1" latinLnBrk="0"/>
            <a:r>
              <a:rPr lang="ko-KR" altLang="en-US"/>
              <a:t>개화시기 늦봄무터 늦여름</a:t>
            </a:r>
            <a:r>
              <a:rPr lang="en-US" altLang="ko-KR"/>
              <a:t>(6~7</a:t>
            </a:r>
            <a:r>
              <a:rPr lang="ko-KR" altLang="en-US"/>
              <a:t>월</a:t>
            </a:r>
            <a:r>
              <a:rPr lang="en-US" altLang="ko-KR"/>
              <a:t>)</a:t>
            </a:r>
            <a:r>
              <a:rPr lang="ko-KR" altLang="en-US"/>
              <a:t>까지 </a:t>
            </a:r>
            <a:r>
              <a:rPr lang="en-US" altLang="ko-KR"/>
              <a:t>1</a:t>
            </a:r>
            <a:r>
              <a:rPr lang="ko-KR" altLang="en-US"/>
              <a:t>년에 </a:t>
            </a:r>
            <a:r>
              <a:rPr lang="en-US" altLang="ko-KR"/>
              <a:t>3</a:t>
            </a:r>
            <a:r>
              <a:rPr lang="ko-KR" altLang="en-US"/>
              <a:t>번 꽃을 피우고 추석때쯤 한꺼번에 익는다</a:t>
            </a:r>
            <a:r>
              <a:rPr lang="en-US" altLang="ko-KR"/>
              <a:t>.</a:t>
            </a:r>
          </a:p>
          <a:p>
            <a:pPr lvl="1" latinLnBrk="0"/>
            <a:r>
              <a:rPr lang="ko-KR" altLang="en-US"/>
              <a:t>식물계</a:t>
            </a:r>
            <a:r>
              <a:rPr lang="en-US" altLang="ko-KR"/>
              <a:t>&gt;</a:t>
            </a:r>
            <a:r>
              <a:rPr lang="ko-KR" altLang="en-US"/>
              <a:t>속씨식물군</a:t>
            </a:r>
            <a:r>
              <a:rPr lang="en-US" altLang="ko-KR"/>
              <a:t>|</a:t>
            </a:r>
            <a:r>
              <a:rPr lang="ko-KR" altLang="en-US"/>
              <a:t>진정쌍떡잎식물군</a:t>
            </a:r>
            <a:r>
              <a:rPr lang="en-US" altLang="ko-KR"/>
              <a:t>|</a:t>
            </a:r>
            <a:r>
              <a:rPr lang="ko-KR" altLang="en-US"/>
              <a:t>장미군</a:t>
            </a:r>
            <a:r>
              <a:rPr lang="en-US" altLang="ko-KR"/>
              <a:t>&gt;</a:t>
            </a:r>
            <a:r>
              <a:rPr lang="ko-KR" altLang="en-US"/>
              <a:t>장미목</a:t>
            </a:r>
            <a:r>
              <a:rPr lang="en-US" altLang="ko-KR"/>
              <a:t>&gt;</a:t>
            </a:r>
            <a:r>
              <a:rPr lang="ko-KR" altLang="en-US"/>
              <a:t>갈매나무과</a:t>
            </a:r>
            <a:r>
              <a:rPr lang="en-US" altLang="ko-KR"/>
              <a:t>&gt;</a:t>
            </a:r>
            <a:r>
              <a:rPr lang="ko-KR" altLang="en-US"/>
              <a:t>대추나무속</a:t>
            </a:r>
            <a:r>
              <a:rPr lang="en-US" altLang="ko-KR"/>
              <a:t>&gt;	</a:t>
            </a:r>
            <a:r>
              <a:rPr lang="ko-KR" altLang="en-US"/>
              <a:t>대추나무</a:t>
            </a:r>
            <a:endParaRPr lang="en-US" altLang="ko-KR"/>
          </a:p>
          <a:p>
            <a:pPr lvl="1" latinLnBrk="0"/>
            <a:r>
              <a:rPr lang="ko-KR" altLang="en-US"/>
              <a:t>대추나무는 아주오랜동안 준비를하여 모든가지에서 꽃</a:t>
            </a:r>
            <a:r>
              <a:rPr lang="en-US" altLang="ko-KR"/>
              <a:t>, </a:t>
            </a:r>
            <a:r>
              <a:rPr lang="ko-KR" altLang="en-US"/>
              <a:t>열매를 맺는 대기만성형 과수이다</a:t>
            </a:r>
            <a:r>
              <a:rPr lang="en-US" altLang="ko-KR"/>
              <a:t>.</a:t>
            </a:r>
          </a:p>
          <a:p>
            <a:pPr lvl="1" latinLnBrk="0"/>
            <a:r>
              <a:rPr lang="ko-KR" altLang="en-US"/>
              <a:t>눈의종류</a:t>
            </a:r>
            <a:endParaRPr lang="en-US" altLang="ko-KR"/>
          </a:p>
          <a:p>
            <a:pPr lvl="2"/>
            <a:r>
              <a:rPr lang="ko-KR" altLang="en-US"/>
              <a:t>위치에 따라</a:t>
            </a:r>
            <a:endParaRPr lang="en-US" altLang="ko-KR"/>
          </a:p>
          <a:p>
            <a:pPr lvl="3"/>
            <a:r>
              <a:rPr lang="ko-KR" altLang="en-US"/>
              <a:t>정아 </a:t>
            </a:r>
            <a:r>
              <a:rPr lang="en-US" altLang="ko-KR"/>
              <a:t>: </a:t>
            </a:r>
            <a:r>
              <a:rPr lang="ko-KR" altLang="en-US"/>
              <a:t>가지 끝의 한 복판에 위치한 눈으로 주지를 만든다</a:t>
            </a:r>
            <a:r>
              <a:rPr lang="en-US" altLang="ko-KR"/>
              <a:t>.</a:t>
            </a:r>
          </a:p>
          <a:p>
            <a:pPr lvl="3"/>
            <a:r>
              <a:rPr lang="en-US" altLang="ko-KR"/>
              <a:t> </a:t>
            </a:r>
            <a:r>
              <a:rPr lang="ko-KR" altLang="en-US"/>
              <a:t>측아 </a:t>
            </a:r>
            <a:r>
              <a:rPr lang="en-US" altLang="ko-KR"/>
              <a:t>: </a:t>
            </a:r>
            <a:r>
              <a:rPr lang="ko-KR" altLang="en-US"/>
              <a:t>주지옆에서 나오는 눈으로 측지를 만든다</a:t>
            </a:r>
            <a:r>
              <a:rPr lang="en-US" altLang="ko-KR"/>
              <a:t>. </a:t>
            </a:r>
          </a:p>
          <a:p>
            <a:pPr lvl="2"/>
            <a:r>
              <a:rPr lang="en-US" altLang="ko-KR"/>
              <a:t> </a:t>
            </a:r>
            <a:r>
              <a:rPr lang="ko-KR" altLang="en-US"/>
              <a:t>함유조직 따라</a:t>
            </a:r>
          </a:p>
          <a:p>
            <a:pPr lvl="3"/>
            <a:r>
              <a:rPr lang="ko-KR" altLang="en-US"/>
              <a:t>엽아 </a:t>
            </a:r>
            <a:r>
              <a:rPr lang="en-US" altLang="ko-KR"/>
              <a:t>: </a:t>
            </a:r>
            <a:r>
              <a:rPr lang="ko-KR" altLang="en-US"/>
              <a:t>잎가지로 자라는 눈</a:t>
            </a:r>
            <a:r>
              <a:rPr lang="en-US" altLang="ko-KR"/>
              <a:t>.</a:t>
            </a:r>
          </a:p>
          <a:p>
            <a:pPr lvl="3"/>
            <a:r>
              <a:rPr lang="ko-KR" altLang="en-US"/>
              <a:t>화아 </a:t>
            </a:r>
            <a:r>
              <a:rPr lang="en-US" altLang="ko-KR"/>
              <a:t>: </a:t>
            </a:r>
            <a:r>
              <a:rPr lang="ko-KR" altLang="en-US"/>
              <a:t>꽃으로 자라는 눈</a:t>
            </a:r>
            <a:r>
              <a:rPr lang="en-US" altLang="ko-KR"/>
              <a:t>. </a:t>
            </a:r>
          </a:p>
          <a:p>
            <a:pPr lvl="3"/>
            <a:r>
              <a:rPr lang="ko-KR" altLang="en-US"/>
              <a:t>혼합아 </a:t>
            </a:r>
            <a:r>
              <a:rPr lang="en-US" altLang="ko-KR"/>
              <a:t>: </a:t>
            </a:r>
            <a:r>
              <a:rPr lang="ko-KR" altLang="en-US"/>
              <a:t>잎 가지</a:t>
            </a:r>
            <a:r>
              <a:rPr lang="en-US" altLang="ko-KR"/>
              <a:t>, </a:t>
            </a:r>
            <a:r>
              <a:rPr lang="ko-KR" altLang="en-US"/>
              <a:t>꽃이 합께 자라는 눈</a:t>
            </a:r>
            <a:r>
              <a:rPr lang="en-US" altLang="ko-KR"/>
              <a:t>.</a:t>
            </a:r>
          </a:p>
          <a:p>
            <a:pPr lvl="2" latinLnBrk="0"/>
            <a:endParaRPr lang="en-US" altLang="ko-KR"/>
          </a:p>
          <a:p>
            <a:pPr lvl="2" latinLnBrk="0"/>
            <a:endParaRPr lang="en-US" altLang="ko-KR"/>
          </a:p>
          <a:p>
            <a:pPr lvl="1" latinLnBrk="0"/>
            <a:endParaRPr lang="ko-KR" altLang="en-US"/>
          </a:p>
          <a:p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8A2EAAD-92AE-4F78-8DF2-93F604265C07}"/>
              </a:ext>
            </a:extLst>
          </p:cNvPr>
          <p:cNvGrpSpPr/>
          <p:nvPr/>
        </p:nvGrpSpPr>
        <p:grpSpPr>
          <a:xfrm>
            <a:off x="9271687" y="457530"/>
            <a:ext cx="2469099" cy="1468124"/>
            <a:chOff x="7706690" y="1475618"/>
            <a:chExt cx="2771775" cy="1753344"/>
          </a:xfrm>
        </p:grpSpPr>
        <p:pic>
          <p:nvPicPr>
            <p:cNvPr id="1027" name="Picture 3" descr="https://www.nongsaro.go.kr/portal/oneclick/htmlfile/A0108020101/images/d_f2.gif">
              <a:extLst>
                <a:ext uri="{FF2B5EF4-FFF2-40B4-BE49-F238E27FC236}">
                  <a16:creationId xmlns:a16="http://schemas.microsoft.com/office/drawing/2014/main" id="{8B27682B-7482-413F-A381-6F8320CE0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690" y="1475618"/>
              <a:ext cx="2771775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B795B17-E394-4D24-A99A-E9D686F59CB6}"/>
                </a:ext>
              </a:extLst>
            </p:cNvPr>
            <p:cNvSpPr/>
            <p:nvPr/>
          </p:nvSpPr>
          <p:spPr>
            <a:xfrm>
              <a:off x="8623299" y="3028907"/>
              <a:ext cx="107593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700">
                  <a:solidFill>
                    <a:srgbClr val="55544D"/>
                  </a:solidFill>
                  <a:latin typeface="Dotum, verdana"/>
                </a:rPr>
                <a:t>&lt;</a:t>
              </a:r>
              <a:r>
                <a:rPr lang="ko-KR" altLang="en-US" sz="700">
                  <a:solidFill>
                    <a:srgbClr val="55544D"/>
                  </a:solidFill>
                  <a:latin typeface="Dotum, verdana"/>
                </a:rPr>
                <a:t>사과의 꽃눈과 잎눈</a:t>
              </a:r>
              <a:r>
                <a:rPr lang="en-US" altLang="ko-KR" sz="700">
                  <a:solidFill>
                    <a:srgbClr val="55544D"/>
                  </a:solidFill>
                  <a:latin typeface="Dotum, verdana"/>
                </a:rPr>
                <a:t>&gt;</a:t>
              </a:r>
            </a:p>
          </p:txBody>
        </p:sp>
      </p:grp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4CFB7D95-A714-4F1F-94F1-A79EF722211E}"/>
              </a:ext>
            </a:extLst>
          </p:cNvPr>
          <p:cNvSpPr txBox="1">
            <a:spLocks/>
          </p:cNvSpPr>
          <p:nvPr/>
        </p:nvSpPr>
        <p:spPr>
          <a:xfrm>
            <a:off x="6211329" y="1258438"/>
            <a:ext cx="5439032" cy="4918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1463" indent="-271463" algn="l" defTabSz="514350" rtl="0" eaLnBrk="1" latinLnBrk="1" hangingPunct="1">
              <a:lnSpc>
                <a:spcPct val="120000"/>
              </a:lnSpc>
              <a:spcBef>
                <a:spcPts val="563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1pPr>
            <a:lvl2pPr marL="536575" indent="-279400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2pPr>
            <a:lvl3pPr marL="719138" indent="-204788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6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3pPr>
            <a:lvl4pPr marL="895350" indent="-123825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4pPr>
            <a:lvl5pPr marL="1157288" indent="-128588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5pPr>
            <a:lvl6pPr marL="1414463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latinLnBrk="0"/>
            <a:endParaRPr lang="en-US" altLang="ko-KR"/>
          </a:p>
          <a:p>
            <a:pPr lvl="1" latinLnBrk="0"/>
            <a:r>
              <a:rPr lang="ko-KR" altLang="en-US"/>
              <a:t>사과나무</a:t>
            </a:r>
            <a:r>
              <a:rPr lang="en-US" altLang="ko-KR"/>
              <a:t> </a:t>
            </a:r>
          </a:p>
          <a:p>
            <a:pPr lvl="2" fontAlgn="ctr"/>
            <a:r>
              <a:rPr lang="ko-KR" altLang="en-US"/>
              <a:t>눈의종류</a:t>
            </a:r>
            <a:endParaRPr lang="en-US" altLang="ko-KR"/>
          </a:p>
          <a:p>
            <a:pPr lvl="3" fontAlgn="ctr"/>
            <a:r>
              <a:rPr lang="ko-KR" altLang="ko-KR"/>
              <a:t>정아 </a:t>
            </a:r>
            <a:r>
              <a:rPr lang="en-US" altLang="ko-KR"/>
              <a:t>: </a:t>
            </a:r>
            <a:r>
              <a:rPr lang="ko-KR" altLang="ko-KR"/>
              <a:t>잎겨드랑이나 가지선단 처럼 정해진 장소에 생김</a:t>
            </a:r>
            <a:r>
              <a:rPr lang="en-US" altLang="ko-KR"/>
              <a:t>.</a:t>
            </a:r>
          </a:p>
          <a:p>
            <a:pPr lvl="3" fontAlgn="ctr"/>
            <a:r>
              <a:rPr lang="ko-KR" altLang="ko-KR"/>
              <a:t>부정아</a:t>
            </a:r>
            <a:r>
              <a:rPr lang="en-US" altLang="ko-KR"/>
              <a:t>(</a:t>
            </a:r>
            <a:r>
              <a:rPr lang="ko-KR" altLang="ko-KR"/>
              <a:t>不定芽</a:t>
            </a:r>
            <a:r>
              <a:rPr lang="en-US" altLang="ko-KR"/>
              <a:t>): </a:t>
            </a:r>
            <a:r>
              <a:rPr lang="ko-KR" altLang="ko-KR"/>
              <a:t>도장지와 같이 정해지지 않은 장소에서 나옴</a:t>
            </a:r>
            <a:r>
              <a:rPr lang="en-US" altLang="ko-KR"/>
              <a:t>.</a:t>
            </a:r>
          </a:p>
          <a:p>
            <a:pPr lvl="3" fontAlgn="ctr"/>
            <a:r>
              <a:rPr lang="ko-KR" altLang="ko-KR"/>
              <a:t>잎이 붙은 자리에 생기는 눈을 액아</a:t>
            </a:r>
            <a:r>
              <a:rPr lang="en-US" altLang="ko-KR"/>
              <a:t>, </a:t>
            </a:r>
            <a:r>
              <a:rPr lang="ko-KR" altLang="ko-KR"/>
              <a:t>가지끝에 나는 눈은 정아</a:t>
            </a:r>
            <a:r>
              <a:rPr lang="en-US" altLang="ko-KR"/>
              <a:t>(</a:t>
            </a:r>
            <a:r>
              <a:rPr lang="ko-KR" altLang="ko-KR"/>
              <a:t>頂芽</a:t>
            </a:r>
            <a:r>
              <a:rPr lang="en-US" altLang="ko-KR"/>
              <a:t>)</a:t>
            </a:r>
            <a:endParaRPr lang="ko-KR" altLang="ko-KR" sz="3400"/>
          </a:p>
          <a:p>
            <a:pPr lvl="4" fontAlgn="ctr"/>
            <a:r>
              <a:rPr lang="en-US" altLang="ko-KR"/>
              <a:t> </a:t>
            </a:r>
            <a:r>
              <a:rPr lang="ko-KR" altLang="ko-KR"/>
              <a:t>정아는 휴면상태로 겨울을 나고</a:t>
            </a:r>
            <a:r>
              <a:rPr lang="en-US" altLang="ko-KR"/>
              <a:t>, </a:t>
            </a:r>
            <a:r>
              <a:rPr lang="ko-KR" altLang="ko-KR"/>
              <a:t>꽃눈으로 분화된 것은 겨울동안에도 조금씩 자라난다</a:t>
            </a:r>
            <a:r>
              <a:rPr lang="en-US" altLang="ko-KR"/>
              <a:t>.</a:t>
            </a:r>
          </a:p>
          <a:p>
            <a:pPr lvl="4" fontAlgn="ctr"/>
            <a:r>
              <a:rPr lang="en-US" altLang="ko-KR"/>
              <a:t> </a:t>
            </a:r>
            <a:r>
              <a:rPr lang="ko-KR" altLang="ko-KR"/>
              <a:t>사과의 정아에는 꽃눈과 잎눈이 있는데 </a:t>
            </a:r>
            <a:r>
              <a:rPr lang="en-US" altLang="ko-KR"/>
              <a:t>1</a:t>
            </a:r>
            <a:r>
              <a:rPr lang="ko-KR" altLang="ko-KR"/>
              <a:t>개의 눈 속에 함께 있으므로 혼합아</a:t>
            </a:r>
            <a:r>
              <a:rPr lang="en-US" altLang="ko-KR"/>
              <a:t>(</a:t>
            </a:r>
            <a:r>
              <a:rPr lang="ko-KR" altLang="ko-KR"/>
              <a:t>混合芽</a:t>
            </a:r>
            <a:r>
              <a:rPr lang="en-US" altLang="ko-KR"/>
              <a:t>)</a:t>
            </a:r>
            <a:r>
              <a:rPr lang="ko-KR" altLang="ko-KR"/>
              <a:t>또는 혼합화아</a:t>
            </a:r>
            <a:r>
              <a:rPr lang="en-US" altLang="ko-KR"/>
              <a:t>(</a:t>
            </a:r>
            <a:r>
              <a:rPr lang="ko-KR" altLang="ko-KR"/>
              <a:t>混合花芽</a:t>
            </a:r>
            <a:r>
              <a:rPr lang="en-US" altLang="ko-KR"/>
              <a:t>)</a:t>
            </a:r>
            <a:r>
              <a:rPr lang="ko-KR" altLang="ko-KR"/>
              <a:t>라고 한다</a:t>
            </a:r>
            <a:endParaRPr lang="ko-KR" altLang="ko-KR" sz="3200"/>
          </a:p>
          <a:p>
            <a:pPr lvl="2" fontAlgn="ctr"/>
            <a:r>
              <a:rPr lang="ko-KR" altLang="ko-KR"/>
              <a:t>꽃눈의 구조와 생육</a:t>
            </a:r>
            <a:br>
              <a:rPr lang="ko-KR" altLang="ko-KR"/>
            </a:br>
            <a:r>
              <a:rPr lang="ko-KR" altLang="ko-KR"/>
              <a:t>○ 정아가 </a:t>
            </a:r>
            <a:r>
              <a:rPr lang="en-US" altLang="ko-KR"/>
              <a:t>7</a:t>
            </a:r>
            <a:r>
              <a:rPr lang="ko-KR" altLang="ko-KR"/>
              <a:t>월 상 </a:t>
            </a:r>
            <a:r>
              <a:rPr lang="en-US" altLang="ko-KR"/>
              <a:t>·</a:t>
            </a:r>
            <a:r>
              <a:rPr lang="ko-KR" altLang="ko-KR"/>
              <a:t>중순부터 꽃눈이 되며</a:t>
            </a:r>
            <a:r>
              <a:rPr lang="en-US" altLang="ko-KR"/>
              <a:t>, </a:t>
            </a:r>
            <a:r>
              <a:rPr lang="ko-KR" altLang="ko-KR"/>
              <a:t>눈의 중심에 생장점이 있고 그 주위에 잎의 원기가 만들어짐</a:t>
            </a:r>
            <a:r>
              <a:rPr lang="en-US" altLang="ko-KR"/>
              <a:t>. </a:t>
            </a:r>
            <a:r>
              <a:rPr lang="ko-KR" altLang="ko-KR"/>
              <a:t>가장 바깥쪽은 겨울 추위에도 견딜 수 있는 단단한 인편으로 덮여 있다</a:t>
            </a:r>
            <a:r>
              <a:rPr lang="en-US" altLang="ko-KR"/>
              <a:t>.</a:t>
            </a:r>
            <a:br>
              <a:rPr lang="en-US" altLang="ko-KR"/>
            </a:br>
            <a:r>
              <a:rPr lang="en-US" altLang="ko-KR"/>
              <a:t>○ </a:t>
            </a:r>
            <a:r>
              <a:rPr lang="ko-KR" altLang="ko-KR"/>
              <a:t>꽃눈이 되면 지금까지 납작하던 생장점이 비대하여 돌기</a:t>
            </a:r>
            <a:r>
              <a:rPr lang="en-US" altLang="ko-KR"/>
              <a:t>(</a:t>
            </a:r>
            <a:r>
              <a:rPr lang="ko-KR" altLang="ko-KR"/>
              <a:t>突起</a:t>
            </a:r>
            <a:r>
              <a:rPr lang="en-US" altLang="ko-KR"/>
              <a:t>)</a:t>
            </a:r>
            <a:r>
              <a:rPr lang="ko-KR" altLang="ko-KR"/>
              <a:t>모양이 되지만</a:t>
            </a:r>
            <a:r>
              <a:rPr lang="en-US" altLang="ko-KR"/>
              <a:t>, </a:t>
            </a:r>
            <a:r>
              <a:rPr lang="ko-KR" altLang="ko-KR"/>
              <a:t>잎눈은 그대로다</a:t>
            </a:r>
            <a:r>
              <a:rPr lang="en-US" altLang="ko-KR"/>
              <a:t>.</a:t>
            </a:r>
            <a:br>
              <a:rPr lang="en-US" altLang="ko-KR"/>
            </a:br>
            <a:r>
              <a:rPr lang="en-US" altLang="ko-KR"/>
              <a:t>○ </a:t>
            </a:r>
            <a:r>
              <a:rPr lang="ko-KR" altLang="ko-KR"/>
              <a:t>생장점은 먼저 꽃받침 원기가 생기고 그다음 꽃잎</a:t>
            </a:r>
            <a:r>
              <a:rPr lang="en-US" altLang="ko-KR"/>
              <a:t>, </a:t>
            </a:r>
            <a:r>
              <a:rPr lang="ko-KR" altLang="ko-KR"/>
              <a:t>수술</a:t>
            </a:r>
            <a:r>
              <a:rPr lang="en-US" altLang="ko-KR"/>
              <a:t>, </a:t>
            </a:r>
            <a:r>
              <a:rPr lang="ko-KR" altLang="ko-KR"/>
              <a:t>암술 등 바깥쪽 기관부터 점차 안쪽으로 분화된다</a:t>
            </a:r>
            <a:r>
              <a:rPr lang="en-US" altLang="ko-KR"/>
              <a:t>(</a:t>
            </a:r>
            <a:r>
              <a:rPr lang="ko-KR" altLang="ko-KR"/>
              <a:t>그림 </a:t>
            </a:r>
            <a:r>
              <a:rPr lang="en-US" altLang="ko-KR"/>
              <a:t>2). </a:t>
            </a:r>
            <a:r>
              <a:rPr lang="ko-KR" altLang="ko-KR"/>
              <a:t>밑씨나 화분</a:t>
            </a:r>
            <a:r>
              <a:rPr lang="en-US" altLang="ko-KR"/>
              <a:t>(</a:t>
            </a:r>
            <a:r>
              <a:rPr lang="ko-KR" altLang="ko-KR"/>
              <a:t>花粉</a:t>
            </a:r>
            <a:r>
              <a:rPr lang="en-US" altLang="ko-KR"/>
              <a:t>)</a:t>
            </a:r>
            <a:r>
              <a:rPr lang="ko-KR" altLang="ko-KR"/>
              <a:t>은 이듬해 봄에 만들어진다</a:t>
            </a:r>
            <a:r>
              <a:rPr lang="en-US" altLang="ko-KR"/>
              <a:t>.</a:t>
            </a:r>
            <a:br>
              <a:rPr lang="en-US" altLang="ko-KR"/>
            </a:br>
            <a:r>
              <a:rPr lang="en-US" altLang="ko-KR"/>
              <a:t>○ </a:t>
            </a:r>
            <a:r>
              <a:rPr lang="ko-KR" altLang="ko-KR"/>
              <a:t>하나의 눈 속에 </a:t>
            </a:r>
            <a:r>
              <a:rPr lang="en-US" altLang="ko-KR"/>
              <a:t>4~6</a:t>
            </a:r>
            <a:r>
              <a:rPr lang="ko-KR" altLang="ko-KR"/>
              <a:t>개의 꽃이 생기는데 꽃눈이 되고 나서 </a:t>
            </a:r>
            <a:r>
              <a:rPr lang="en-US" altLang="ko-KR"/>
              <a:t>10</a:t>
            </a:r>
            <a:r>
              <a:rPr lang="ko-KR" altLang="ko-KR"/>
              <a:t>일정도 지나면 중심화의 원기가 만들어지고</a:t>
            </a:r>
            <a:r>
              <a:rPr lang="en-US" altLang="ko-KR"/>
              <a:t>, 15~20</a:t>
            </a:r>
            <a:r>
              <a:rPr lang="ko-KR" altLang="ko-KR"/>
              <a:t>일 지나면 제</a:t>
            </a:r>
            <a:r>
              <a:rPr lang="en-US" altLang="ko-KR"/>
              <a:t>1</a:t>
            </a:r>
            <a:r>
              <a:rPr lang="ko-KR" altLang="ko-KR"/>
              <a:t>측화가 분화되며 제</a:t>
            </a:r>
            <a:r>
              <a:rPr lang="en-US" altLang="ko-KR"/>
              <a:t>4, </a:t>
            </a:r>
            <a:r>
              <a:rPr lang="ko-KR" altLang="ko-KR"/>
              <a:t>제</a:t>
            </a:r>
            <a:r>
              <a:rPr lang="en-US" altLang="ko-KR"/>
              <a:t>5</a:t>
            </a:r>
            <a:r>
              <a:rPr lang="ko-KR" altLang="ko-KR"/>
              <a:t>번째의 측화는 </a:t>
            </a:r>
            <a:r>
              <a:rPr lang="en-US" altLang="ko-KR"/>
              <a:t>40~50</a:t>
            </a:r>
            <a:r>
              <a:rPr lang="ko-KR" altLang="ko-KR"/>
              <a:t>일 지나서 된다</a:t>
            </a:r>
            <a:r>
              <a:rPr lang="en-US" altLang="ko-KR"/>
              <a:t>.</a:t>
            </a:r>
            <a:endParaRPr lang="ko-KR" altLang="ko-KR" sz="3600"/>
          </a:p>
          <a:p>
            <a:pPr lvl="2" latinLnBrk="0"/>
            <a:endParaRPr lang="en-US" altLang="ko-KR"/>
          </a:p>
          <a:p>
            <a:pPr lvl="1" latinLnBrk="0"/>
            <a:endParaRPr lang="ko-KR" altLang="en-US"/>
          </a:p>
          <a:p>
            <a:endParaRPr lang="ko-KR" altLang="en-US"/>
          </a:p>
        </p:txBody>
      </p:sp>
      <p:pic>
        <p:nvPicPr>
          <p:cNvPr id="1025" name="Picture 1" descr="d_f2">
            <a:extLst>
              <a:ext uri="{FF2B5EF4-FFF2-40B4-BE49-F238E27FC236}">
                <a16:creationId xmlns:a16="http://schemas.microsoft.com/office/drawing/2014/main" id="{5705CB31-5FB0-4A04-8175-E34FCAFB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91682-7F69-4266-BCC5-8166D118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/>
              <a:t>3.5 </a:t>
            </a:r>
            <a:r>
              <a:rPr lang="ko-KR" altLang="en-US" b="0"/>
              <a:t>석회유황합제 </a:t>
            </a:r>
            <a:r>
              <a:rPr lang="en-US" altLang="ko-KR" b="0"/>
              <a:t>– </a:t>
            </a:r>
            <a:r>
              <a:rPr lang="ko-KR" altLang="en-US" b="0"/>
              <a:t>밤나무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FFADF8-FC18-4B92-B626-927F194E4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6520249" cy="4918528"/>
          </a:xfrm>
        </p:spPr>
        <p:txBody>
          <a:bodyPr>
            <a:normAutofit lnSpcReduction="10000"/>
          </a:bodyPr>
          <a:lstStyle/>
          <a:p>
            <a:r>
              <a:rPr lang="ko-KR" altLang="en-US"/>
              <a:t>밤나무</a:t>
            </a:r>
            <a:endParaRPr lang="en-US" altLang="ko-KR"/>
          </a:p>
          <a:p>
            <a:pPr lvl="1"/>
            <a:r>
              <a:rPr lang="ko-KR" altLang="en-US"/>
              <a:t>충남</a:t>
            </a:r>
            <a:r>
              <a:rPr lang="en-US" altLang="ko-KR"/>
              <a:t>:</a:t>
            </a:r>
            <a:r>
              <a:rPr lang="ko-KR" altLang="en-US"/>
              <a:t>개엽시기 </a:t>
            </a:r>
            <a:r>
              <a:rPr lang="en-US" altLang="ko-KR"/>
              <a:t>4</a:t>
            </a:r>
            <a:r>
              <a:rPr lang="ko-KR" altLang="en-US"/>
              <a:t>중</a:t>
            </a:r>
            <a:r>
              <a:rPr lang="en-US" altLang="ko-KR"/>
              <a:t>~5</a:t>
            </a:r>
            <a:r>
              <a:rPr lang="ko-KR" altLang="en-US"/>
              <a:t>초 </a:t>
            </a:r>
            <a:r>
              <a:rPr lang="en-US" altLang="ko-KR"/>
              <a:t>, </a:t>
            </a:r>
          </a:p>
          <a:p>
            <a:pPr lvl="1"/>
            <a:r>
              <a:rPr lang="ko-KR" altLang="en-US"/>
              <a:t>개화시기 </a:t>
            </a:r>
            <a:r>
              <a:rPr lang="en-US" altLang="ko-KR"/>
              <a:t>6</a:t>
            </a:r>
            <a:r>
              <a:rPr lang="ko-KR" altLang="en-US"/>
              <a:t>초</a:t>
            </a:r>
            <a:r>
              <a:rPr lang="en-US" altLang="ko-KR"/>
              <a:t>~6</a:t>
            </a:r>
            <a:r>
              <a:rPr lang="ko-KR" altLang="en-US"/>
              <a:t>말</a:t>
            </a:r>
            <a:r>
              <a:rPr lang="en-US" altLang="ko-KR"/>
              <a:t>, </a:t>
            </a:r>
            <a:r>
              <a:rPr lang="ko-KR" altLang="en-US"/>
              <a:t>낙과시기</a:t>
            </a:r>
            <a:r>
              <a:rPr lang="en-US" altLang="ko-KR"/>
              <a:t>:7</a:t>
            </a:r>
            <a:r>
              <a:rPr lang="ko-KR" altLang="en-US"/>
              <a:t>초</a:t>
            </a:r>
            <a:r>
              <a:rPr lang="en-US" altLang="ko-KR"/>
              <a:t>~8</a:t>
            </a:r>
            <a:r>
              <a:rPr lang="ko-KR" altLang="en-US"/>
              <a:t>중</a:t>
            </a:r>
            <a:r>
              <a:rPr lang="en-US" altLang="ko-KR"/>
              <a:t>, </a:t>
            </a:r>
            <a:r>
              <a:rPr lang="ko-KR" altLang="en-US"/>
              <a:t>결실기</a:t>
            </a:r>
            <a:r>
              <a:rPr lang="en-US" altLang="ko-KR"/>
              <a:t>:</a:t>
            </a:r>
            <a:r>
              <a:rPr lang="ko-KR" altLang="en-US"/>
              <a:t>추석쯤</a:t>
            </a:r>
            <a:r>
              <a:rPr lang="en-US" altLang="ko-KR"/>
              <a:t>(8</a:t>
            </a:r>
            <a:r>
              <a:rPr lang="ko-KR" altLang="en-US"/>
              <a:t>월하</a:t>
            </a:r>
            <a:r>
              <a:rPr lang="en-US" altLang="ko-KR"/>
              <a:t>~10</a:t>
            </a:r>
            <a:r>
              <a:rPr lang="ko-KR" altLang="en-US"/>
              <a:t>상</a:t>
            </a:r>
            <a:r>
              <a:rPr lang="en-US" altLang="ko-KR"/>
              <a:t>)</a:t>
            </a:r>
            <a:r>
              <a:rPr lang="ko-KR" altLang="en-US"/>
              <a:t> 수확</a:t>
            </a:r>
            <a:r>
              <a:rPr lang="en-US" altLang="ko-KR"/>
              <a:t>. </a:t>
            </a:r>
            <a:r>
              <a:rPr lang="ko-KR" altLang="en-US">
                <a:hlinkClick r:id="rId2"/>
              </a:rPr>
              <a:t>충남 공주지역의 밤나무 재배 및 과실특성에 관한 연구</a:t>
            </a:r>
            <a:endParaRPr lang="en-US" altLang="ko-KR"/>
          </a:p>
          <a:p>
            <a:pPr lvl="1"/>
            <a:r>
              <a:rPr lang="ko-KR" altLang="en-US"/>
              <a:t>식물계</a:t>
            </a:r>
            <a:r>
              <a:rPr lang="en-US" altLang="ko-KR"/>
              <a:t>&gt;</a:t>
            </a:r>
            <a:r>
              <a:rPr lang="ko-KR" altLang="en-US"/>
              <a:t>속씨식물군</a:t>
            </a:r>
            <a:r>
              <a:rPr lang="en-US" altLang="ko-KR"/>
              <a:t>|</a:t>
            </a:r>
            <a:r>
              <a:rPr lang="ko-KR" altLang="en-US"/>
              <a:t>진정쌍떡잎식물군</a:t>
            </a:r>
            <a:r>
              <a:rPr lang="en-US" altLang="ko-KR"/>
              <a:t>|</a:t>
            </a:r>
            <a:r>
              <a:rPr lang="ko-KR" altLang="en-US"/>
              <a:t>장미군</a:t>
            </a:r>
            <a:r>
              <a:rPr lang="en-US" altLang="ko-KR"/>
              <a:t>&gt;</a:t>
            </a:r>
            <a:r>
              <a:rPr lang="ko-KR" altLang="en-US"/>
              <a:t>참나무목</a:t>
            </a:r>
            <a:r>
              <a:rPr lang="en-US" altLang="ko-KR"/>
              <a:t>&gt;</a:t>
            </a:r>
            <a:r>
              <a:rPr lang="ko-KR" altLang="en-US"/>
              <a:t>참나무과</a:t>
            </a:r>
            <a:r>
              <a:rPr lang="en-US" altLang="ko-KR"/>
              <a:t>&gt;</a:t>
            </a:r>
            <a:r>
              <a:rPr lang="ko-KR" altLang="en-US"/>
              <a:t>밤나무속</a:t>
            </a:r>
            <a:r>
              <a:rPr lang="en-US" altLang="ko-KR"/>
              <a:t>&gt;</a:t>
            </a:r>
            <a:r>
              <a:rPr lang="ko-KR" altLang="en-US"/>
              <a:t>밤나무</a:t>
            </a:r>
            <a:endParaRPr lang="en-US" altLang="ko-KR"/>
          </a:p>
          <a:p>
            <a:pPr lvl="1"/>
            <a:r>
              <a:rPr lang="ko-KR" altLang="en-US"/>
              <a:t>밤꽃의 꽃말은 </a:t>
            </a:r>
            <a:r>
              <a:rPr lang="en-US" altLang="ko-KR"/>
              <a:t>[</a:t>
            </a:r>
            <a:r>
              <a:rPr lang="ko-KR" altLang="en-US"/>
              <a:t>포근한사랑</a:t>
            </a:r>
            <a:r>
              <a:rPr lang="en-US" altLang="ko-KR"/>
              <a:t>][</a:t>
            </a:r>
            <a:r>
              <a:rPr lang="ko-KR" altLang="en-US"/>
              <a:t>호화로움</a:t>
            </a:r>
            <a:r>
              <a:rPr lang="en-US" altLang="ko-KR"/>
              <a:t>][</a:t>
            </a:r>
            <a:r>
              <a:rPr lang="ko-KR" altLang="en-US"/>
              <a:t>공평</a:t>
            </a:r>
            <a:r>
              <a:rPr lang="en-US" altLang="ko-KR"/>
              <a:t>][</a:t>
            </a:r>
            <a:r>
              <a:rPr lang="ko-KR" altLang="en-US"/>
              <a:t>정의</a:t>
            </a:r>
            <a:r>
              <a:rPr lang="en-US" altLang="ko-KR"/>
              <a:t>]</a:t>
            </a:r>
          </a:p>
          <a:p>
            <a:pPr lvl="1"/>
            <a:r>
              <a:rPr lang="ko-KR" altLang="en-US"/>
              <a:t>수꽃은 햇가지의 겨드랑이 밑에서 이삭모양으로 피고</a:t>
            </a:r>
            <a:r>
              <a:rPr lang="en-US" altLang="ko-KR"/>
              <a:t>, </a:t>
            </a:r>
            <a:r>
              <a:rPr lang="ko-KR" altLang="en-US"/>
              <a:t>암꽃은 수꽃이삭 밑에 </a:t>
            </a:r>
            <a:r>
              <a:rPr lang="en-US" altLang="ko-KR"/>
              <a:t>2~3</a:t>
            </a:r>
            <a:r>
              <a:rPr lang="ko-KR" altLang="en-US"/>
              <a:t>송이 씩 한군데모여서 달리고 작은 잎에 싸여있다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 작년에 자란가지에서 암꽃이 먼저 나오고 신초에서 수꽃이 나중에 피어 다른 나무의 꽃가루받이가 이루어지므로  다양한 </a:t>
            </a:r>
            <a:r>
              <a:rPr lang="en-US" altLang="ko-KR"/>
              <a:t>NDA</a:t>
            </a:r>
            <a:r>
              <a:rPr lang="ko-KR" altLang="en-US"/>
              <a:t>조합으로 강한 자손 생산하는 암수동수지지만  이수 꽃가루받이한다</a:t>
            </a:r>
            <a:r>
              <a:rPr lang="en-US" altLang="ko-KR"/>
              <a:t>. </a:t>
            </a:r>
            <a:r>
              <a:rPr lang="ko-KR" altLang="en-US"/>
              <a:t>숫꽃에서 정액냄새</a:t>
            </a:r>
          </a:p>
          <a:p>
            <a:pPr lvl="1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C6D937-8C49-4E49-9B19-49730C528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59" y="1117969"/>
            <a:ext cx="2715139" cy="185092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C554AEC-BA08-4BFD-B69F-CB77102DB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84" y="3601995"/>
            <a:ext cx="4498430" cy="325600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99C21E0-34C4-4C47-9A12-D6A526087293}"/>
              </a:ext>
            </a:extLst>
          </p:cNvPr>
          <p:cNvSpPr/>
          <p:nvPr/>
        </p:nvSpPr>
        <p:spPr>
          <a:xfrm>
            <a:off x="7642084" y="3324996"/>
            <a:ext cx="39517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hlinkClick r:id="rId2"/>
              </a:rPr>
              <a:t>충남 공주지역의 밤나무 재배 및 과실특성에 관한 연구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53081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D0481F-4F15-452E-A6E5-9E6B4DD0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/>
              <a:t>3.5 </a:t>
            </a:r>
            <a:r>
              <a:rPr lang="ko-KR" altLang="en-US" b="0"/>
              <a:t>석회유황합제 </a:t>
            </a:r>
            <a:r>
              <a:rPr lang="en-US" altLang="ko-KR" b="0"/>
              <a:t>– </a:t>
            </a:r>
            <a:r>
              <a:rPr lang="ko-KR" altLang="en-US" b="0"/>
              <a:t>감나무</a:t>
            </a:r>
            <a:r>
              <a:rPr lang="en-US" altLang="ko-KR" b="0"/>
              <a:t>,</a:t>
            </a:r>
            <a:r>
              <a:rPr lang="ko-KR" altLang="en-US" b="0"/>
              <a:t>모과나무</a:t>
            </a:r>
            <a:r>
              <a:rPr lang="en-US" altLang="ko-KR" b="0"/>
              <a:t>,</a:t>
            </a:r>
            <a:r>
              <a:rPr lang="ko-KR" altLang="en-US" b="0"/>
              <a:t>체리나무</a:t>
            </a:r>
            <a:r>
              <a:rPr lang="en-US" altLang="ko-KR" b="0"/>
              <a:t>,</a:t>
            </a:r>
            <a:r>
              <a:rPr lang="ko-KR" altLang="en-US" b="0"/>
              <a:t>매실나무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C9E678-8383-47C5-AA5F-3270156E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5049795" cy="4419492"/>
          </a:xfrm>
        </p:spPr>
        <p:txBody>
          <a:bodyPr>
            <a:normAutofit fontScale="55000" lnSpcReduction="20000"/>
          </a:bodyPr>
          <a:lstStyle/>
          <a:p>
            <a:r>
              <a:rPr lang="ko-KR" altLang="en-US"/>
              <a:t>감나무</a:t>
            </a:r>
            <a:endParaRPr lang="en-US" altLang="ko-KR"/>
          </a:p>
          <a:p>
            <a:pPr lvl="1" fontAlgn="ctr"/>
            <a:r>
              <a:rPr lang="ko-KR" altLang="en-US"/>
              <a:t>개엽시기 </a:t>
            </a:r>
            <a:r>
              <a:rPr lang="en-US" altLang="ko-KR"/>
              <a:t>?</a:t>
            </a:r>
          </a:p>
          <a:p>
            <a:pPr lvl="1" fontAlgn="ctr"/>
            <a:r>
              <a:rPr lang="ko-KR" altLang="en-US"/>
              <a:t>개화시기</a:t>
            </a:r>
            <a:r>
              <a:rPr lang="en-US" altLang="ko-KR"/>
              <a:t> 5~6</a:t>
            </a:r>
            <a:r>
              <a:rPr lang="ko-KR" altLang="en-US"/>
              <a:t>월</a:t>
            </a:r>
            <a:r>
              <a:rPr lang="en-US" altLang="ko-KR"/>
              <a:t>, </a:t>
            </a:r>
            <a:r>
              <a:rPr lang="ko-KR" altLang="en-US"/>
              <a:t>결실기 </a:t>
            </a:r>
            <a:r>
              <a:rPr lang="en-US" altLang="ko-KR"/>
              <a:t>10</a:t>
            </a:r>
            <a:r>
              <a:rPr lang="ko-KR" altLang="en-US"/>
              <a:t>월</a:t>
            </a:r>
            <a:endParaRPr lang="en-US" altLang="ko-KR"/>
          </a:p>
          <a:p>
            <a:pPr lvl="2" fontAlgn="ctr"/>
            <a:r>
              <a:rPr lang="ko-KR" altLang="en-US"/>
              <a:t>상주 </a:t>
            </a:r>
            <a:r>
              <a:rPr lang="en-US" altLang="ko-KR"/>
              <a:t>5.19</a:t>
            </a:r>
          </a:p>
          <a:p>
            <a:pPr lvl="1"/>
            <a:r>
              <a:rPr lang="en-US" altLang="ko-KR"/>
              <a:t>4</a:t>
            </a:r>
            <a:r>
              <a:rPr lang="ko-KR" altLang="ko-KR"/>
              <a:t>월말부터 감나무의 새가지가 급격하게 신장하고 </a:t>
            </a:r>
            <a:r>
              <a:rPr lang="en-US" altLang="ko-KR"/>
              <a:t>5</a:t>
            </a:r>
            <a:r>
              <a:rPr lang="ko-KR" altLang="ko-KR"/>
              <a:t>월 중순이면 감꽃이 피는 시기</a:t>
            </a:r>
            <a:endParaRPr lang="en-US" altLang="ko-KR">
              <a:hlinkClick r:id="rId2"/>
            </a:endParaRPr>
          </a:p>
          <a:p>
            <a:pPr lvl="1"/>
            <a:r>
              <a:rPr lang="en-US" altLang="ko-KR">
                <a:hlinkClick r:id="rId2"/>
              </a:rPr>
              <a:t>5</a:t>
            </a:r>
            <a:r>
              <a:rPr lang="ko-KR" altLang="en-US">
                <a:hlinkClick r:id="rId2"/>
              </a:rPr>
              <a:t>월 감밭 관리 청도신문</a:t>
            </a:r>
            <a:r>
              <a:rPr lang="ko-KR" altLang="en-US"/>
              <a:t> 병해충방제</a:t>
            </a:r>
            <a:endParaRPr lang="en-US" altLang="ko-KR"/>
          </a:p>
          <a:p>
            <a:pPr lvl="1"/>
            <a:r>
              <a:rPr lang="ko-KR" altLang="en-US"/>
              <a:t>식물계</a:t>
            </a:r>
            <a:r>
              <a:rPr lang="en-US" altLang="ko-KR"/>
              <a:t>&gt;</a:t>
            </a:r>
            <a:r>
              <a:rPr lang="ko-KR" altLang="en-US"/>
              <a:t>속씨식물군</a:t>
            </a:r>
            <a:r>
              <a:rPr lang="en-US" altLang="ko-KR"/>
              <a:t>|</a:t>
            </a:r>
            <a:r>
              <a:rPr lang="ko-KR" altLang="en-US"/>
              <a:t>진정쌍떡잎식물군</a:t>
            </a:r>
            <a:r>
              <a:rPr lang="en-US" altLang="ko-KR"/>
              <a:t>|</a:t>
            </a:r>
            <a:r>
              <a:rPr lang="ko-KR" altLang="en-US"/>
              <a:t>국화군</a:t>
            </a:r>
            <a:r>
              <a:rPr lang="en-US" altLang="ko-KR"/>
              <a:t>&gt;</a:t>
            </a:r>
            <a:r>
              <a:rPr lang="ko-KR" altLang="en-US"/>
              <a:t>진달래목</a:t>
            </a:r>
            <a:r>
              <a:rPr lang="en-US" altLang="ko-KR"/>
              <a:t>&gt;</a:t>
            </a:r>
            <a:r>
              <a:rPr lang="ko-KR" altLang="en-US"/>
              <a:t>감나무과</a:t>
            </a:r>
            <a:r>
              <a:rPr lang="en-US" altLang="ko-KR"/>
              <a:t>&gt;</a:t>
            </a:r>
            <a:r>
              <a:rPr lang="ko-KR" altLang="en-US"/>
              <a:t>감나무속</a:t>
            </a:r>
            <a:r>
              <a:rPr lang="en-US" altLang="ko-KR"/>
              <a:t>&gt;</a:t>
            </a:r>
            <a:r>
              <a:rPr lang="ko-KR" altLang="en-US"/>
              <a:t>감나무</a:t>
            </a:r>
            <a:endParaRPr lang="en-US" altLang="ko-KR"/>
          </a:p>
          <a:p>
            <a:r>
              <a:rPr lang="ko-KR" altLang="en-US"/>
              <a:t>모과나무</a:t>
            </a:r>
            <a:endParaRPr lang="en-US" altLang="ko-KR"/>
          </a:p>
          <a:p>
            <a:pPr lvl="1"/>
            <a:r>
              <a:rPr lang="ko-KR" altLang="en-US"/>
              <a:t>개엽시기 </a:t>
            </a:r>
            <a:r>
              <a:rPr lang="en-US" altLang="ko-KR"/>
              <a:t>?</a:t>
            </a:r>
          </a:p>
          <a:p>
            <a:pPr lvl="1"/>
            <a:r>
              <a:rPr lang="ko-KR" altLang="en-US"/>
              <a:t>개화시기 </a:t>
            </a:r>
            <a:r>
              <a:rPr lang="en-US" altLang="ko-KR"/>
              <a:t>5~6</a:t>
            </a:r>
            <a:r>
              <a:rPr lang="ko-KR" altLang="en-US"/>
              <a:t>월</a:t>
            </a:r>
            <a:r>
              <a:rPr lang="en-US" altLang="ko-KR"/>
              <a:t>, </a:t>
            </a:r>
            <a:r>
              <a:rPr lang="ko-KR" altLang="en-US"/>
              <a:t>결실기 </a:t>
            </a:r>
            <a:r>
              <a:rPr lang="en-US" altLang="ko-KR"/>
              <a:t>10</a:t>
            </a:r>
            <a:r>
              <a:rPr lang="ko-KR" altLang="en-US"/>
              <a:t>말</a:t>
            </a:r>
            <a:r>
              <a:rPr lang="en-US" altLang="ko-KR"/>
              <a:t>~11</a:t>
            </a:r>
            <a:r>
              <a:rPr lang="ko-KR" altLang="en-US"/>
              <a:t>월중</a:t>
            </a:r>
            <a:endParaRPr lang="en-US" altLang="ko-KR"/>
          </a:p>
          <a:p>
            <a:pPr lvl="1"/>
            <a:r>
              <a:rPr lang="ko-KR" altLang="en-US">
                <a:hlinkClick r:id="rId3"/>
              </a:rPr>
              <a:t>식물계</a:t>
            </a:r>
            <a:r>
              <a:rPr lang="en-US" altLang="ko-KR">
                <a:hlinkClick r:id="rId3"/>
              </a:rPr>
              <a:t>&gt;..&gt;</a:t>
            </a:r>
            <a:r>
              <a:rPr lang="ko-KR" altLang="en-US">
                <a:hlinkClick r:id="rId3"/>
              </a:rPr>
              <a:t>장미목</a:t>
            </a:r>
            <a:r>
              <a:rPr lang="en-US" altLang="ko-KR">
                <a:hlinkClick r:id="rId3"/>
              </a:rPr>
              <a:t>&gt;</a:t>
            </a:r>
            <a:r>
              <a:rPr lang="ko-KR" altLang="en-US">
                <a:hlinkClick r:id="rId3"/>
              </a:rPr>
              <a:t>장미과</a:t>
            </a:r>
            <a:r>
              <a:rPr lang="en-US" altLang="ko-KR">
                <a:hlinkClick r:id="rId3"/>
              </a:rPr>
              <a:t>&gt;</a:t>
            </a:r>
            <a:r>
              <a:rPr lang="ko-KR" altLang="en-US">
                <a:hlinkClick r:id="rId3"/>
              </a:rPr>
              <a:t>벚나무아과</a:t>
            </a:r>
            <a:r>
              <a:rPr lang="en-US" altLang="ko-KR">
                <a:hlinkClick r:id="rId3"/>
              </a:rPr>
              <a:t>&gt;</a:t>
            </a:r>
            <a:r>
              <a:rPr lang="ko-KR" altLang="en-US">
                <a:hlinkClick r:id="rId3"/>
              </a:rPr>
              <a:t>사과나무족</a:t>
            </a:r>
            <a:r>
              <a:rPr lang="en-US" altLang="ko-KR">
                <a:hlinkClick r:id="rId3"/>
              </a:rPr>
              <a:t>&gt;</a:t>
            </a:r>
            <a:r>
              <a:rPr lang="ko-KR" altLang="en-US">
                <a:hlinkClick r:id="rId3"/>
              </a:rPr>
              <a:t>모과나무속</a:t>
            </a:r>
            <a:r>
              <a:rPr lang="en-US" altLang="ko-KR">
                <a:hlinkClick r:id="rId3"/>
              </a:rPr>
              <a:t>&gt;</a:t>
            </a:r>
            <a:r>
              <a:rPr lang="ko-KR" altLang="en-US">
                <a:hlinkClick r:id="rId3"/>
              </a:rPr>
              <a:t>모과나무종</a:t>
            </a:r>
            <a:endParaRPr lang="en-US" altLang="ko-KR"/>
          </a:p>
          <a:p>
            <a:r>
              <a:rPr lang="ko-KR" altLang="en-US"/>
              <a:t>체리나무</a:t>
            </a:r>
            <a:endParaRPr lang="en-US" altLang="ko-KR"/>
          </a:p>
          <a:p>
            <a:pPr lvl="1"/>
            <a:r>
              <a:rPr lang="ko-KR" altLang="en-US"/>
              <a:t>개엽시기 </a:t>
            </a:r>
            <a:r>
              <a:rPr lang="en-US" altLang="ko-KR"/>
              <a:t>?  </a:t>
            </a:r>
          </a:p>
          <a:p>
            <a:pPr lvl="1"/>
            <a:r>
              <a:rPr lang="ko-KR" altLang="en-US"/>
              <a:t>개화시기 </a:t>
            </a:r>
            <a:r>
              <a:rPr lang="en-US" altLang="ko-KR"/>
              <a:t>4</a:t>
            </a:r>
            <a:r>
              <a:rPr lang="ko-KR" altLang="en-US"/>
              <a:t>월</a:t>
            </a:r>
            <a:r>
              <a:rPr lang="en-US" altLang="ko-KR"/>
              <a:t>, </a:t>
            </a:r>
            <a:r>
              <a:rPr lang="ko-KR" altLang="en-US"/>
              <a:t> 결실기 </a:t>
            </a:r>
            <a:r>
              <a:rPr lang="en-US" altLang="ko-KR"/>
              <a:t>6</a:t>
            </a:r>
            <a:r>
              <a:rPr lang="ko-KR" altLang="en-US"/>
              <a:t>월</a:t>
            </a:r>
            <a:endParaRPr lang="en-US" altLang="ko-KR"/>
          </a:p>
          <a:p>
            <a:pPr lvl="1"/>
            <a:r>
              <a:rPr lang="ko-KR" altLang="en-US"/>
              <a:t>쌍떡닢식물강</a:t>
            </a:r>
            <a:r>
              <a:rPr lang="en-US" altLang="ko-KR"/>
              <a:t>&gt;</a:t>
            </a:r>
            <a:r>
              <a:rPr lang="ko-KR" altLang="en-US"/>
              <a:t>장미목</a:t>
            </a:r>
            <a:r>
              <a:rPr lang="en-US" altLang="ko-KR"/>
              <a:t>&gt;</a:t>
            </a:r>
            <a:r>
              <a:rPr lang="ko-KR" altLang="en-US"/>
              <a:t>장미과</a:t>
            </a:r>
            <a:r>
              <a:rPr lang="en-US" altLang="ko-KR"/>
              <a:t>&gt;</a:t>
            </a:r>
            <a:r>
              <a:rPr lang="ko-KR" altLang="en-US"/>
              <a:t>벚나무속</a:t>
            </a:r>
            <a:endParaRPr lang="en-US" altLang="ko-KR"/>
          </a:p>
          <a:p>
            <a:pPr lvl="1"/>
            <a:r>
              <a:rPr lang="ko-KR" altLang="en-US"/>
              <a:t>재식후 </a:t>
            </a:r>
            <a:r>
              <a:rPr lang="en-US" altLang="ko-KR"/>
              <a:t>2~3</a:t>
            </a:r>
            <a:r>
              <a:rPr lang="ko-KR" altLang="en-US"/>
              <a:t>년 결실</a:t>
            </a:r>
            <a:endParaRPr lang="en-US" altLang="ko-KR"/>
          </a:p>
          <a:p>
            <a:r>
              <a:rPr lang="ko-KR" altLang="en-US"/>
              <a:t>매실나무</a:t>
            </a:r>
            <a:endParaRPr lang="en-US" altLang="ko-KR"/>
          </a:p>
          <a:p>
            <a:r>
              <a:rPr lang="ko-KR" altLang="en-US"/>
              <a:t>포도</a:t>
            </a:r>
            <a:r>
              <a:rPr lang="en-US" altLang="ko-KR"/>
              <a:t> </a:t>
            </a:r>
          </a:p>
          <a:p>
            <a:pPr lvl="1"/>
            <a:r>
              <a:rPr lang="ko-KR" altLang="en-US">
                <a:hlinkClick r:id="rId4"/>
              </a:rPr>
              <a:t>재배기술  충청남도농업기술원</a:t>
            </a:r>
            <a:r>
              <a:rPr lang="ko-KR" altLang="en-US"/>
              <a:t>  </a:t>
            </a:r>
            <a:endParaRPr lang="en-US" altLang="ko-KR"/>
          </a:p>
          <a:p>
            <a:pPr lvl="1"/>
            <a:endParaRPr lang="ko-KR" altLang="en-US"/>
          </a:p>
          <a:p>
            <a:pPr lvl="1"/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59F1518-CB62-48DC-B1C1-C067595DD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3442"/>
              </p:ext>
            </p:extLst>
          </p:nvPr>
        </p:nvGraphicFramePr>
        <p:xfrm>
          <a:off x="6040266" y="1477867"/>
          <a:ext cx="5609974" cy="4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999">
                  <a:extLst>
                    <a:ext uri="{9D8B030D-6E8A-4147-A177-3AD203B41FA5}">
                      <a16:colId xmlns:a16="http://schemas.microsoft.com/office/drawing/2014/main" val="3530747333"/>
                    </a:ext>
                  </a:extLst>
                </a:gridCol>
                <a:gridCol w="659999">
                  <a:extLst>
                    <a:ext uri="{9D8B030D-6E8A-4147-A177-3AD203B41FA5}">
                      <a16:colId xmlns:a16="http://schemas.microsoft.com/office/drawing/2014/main" val="2608459447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607270912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223265266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398154788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583371061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192088922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162462591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091021026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496734791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237167491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1040938884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13144546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1536478377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54017455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1781875821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964601273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537863363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148569249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4278407348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1034862552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247603757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18934348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1686101499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988140386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541346093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185171931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523798193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17121597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4253609688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4277948858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484477939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3645820266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41169313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1175783657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4248774299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696035383"/>
                    </a:ext>
                  </a:extLst>
                </a:gridCol>
                <a:gridCol w="119166">
                  <a:extLst>
                    <a:ext uri="{9D8B030D-6E8A-4147-A177-3AD203B41FA5}">
                      <a16:colId xmlns:a16="http://schemas.microsoft.com/office/drawing/2014/main" val="2756895572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수종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r>
                        <a:rPr lang="ko-KR" altLang="en-US" sz="1000" u="none" strike="noStrike">
                          <a:effectLst/>
                        </a:rPr>
                        <a:t>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036717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밤나무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086975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9014719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2645027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대추나무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01870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065564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101690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감나무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182625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817514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993439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모과나무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5316150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879223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4906304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체리나무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87412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9263347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8283097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매실나무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046472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331716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3205236"/>
                  </a:ext>
                </a:extLst>
              </a:tr>
              <a:tr h="1977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포도나무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개엽시기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023426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개화시기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757654"/>
                  </a:ext>
                </a:extLst>
              </a:tr>
              <a:tr h="197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결실시기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90" marR="8990" marT="89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36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57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4EEA1-10A6-4CC6-8C2F-F522ECAA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r>
              <a:rPr lang="ko-KR" altLang="en-US"/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F58596-B4B6-450D-A41F-CA47F086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/>
              <a:t>1. </a:t>
            </a:r>
            <a:r>
              <a:rPr lang="ko-KR" altLang="en-US"/>
              <a:t>과수 시비 병충해 수형관리</a:t>
            </a:r>
            <a:endParaRPr lang="en-US" altLang="ko-KR"/>
          </a:p>
          <a:p>
            <a:pPr lvl="1"/>
            <a:r>
              <a:rPr lang="ko-KR" altLang="en-US"/>
              <a:t>비료시비</a:t>
            </a:r>
            <a:r>
              <a:rPr lang="en-US" altLang="ko-KR"/>
              <a:t>, </a:t>
            </a:r>
            <a:r>
              <a:rPr lang="ko-KR" altLang="en-US"/>
              <a:t>질병</a:t>
            </a:r>
            <a:r>
              <a:rPr lang="en-US" altLang="ko-KR"/>
              <a:t>/</a:t>
            </a:r>
            <a:r>
              <a:rPr lang="ko-KR" altLang="en-US"/>
              <a:t>병충해 방제</a:t>
            </a:r>
            <a:r>
              <a:rPr lang="en-US" altLang="ko-KR"/>
              <a:t>, </a:t>
            </a:r>
            <a:r>
              <a:rPr lang="ko-KR" altLang="en-US"/>
              <a:t>전지계획</a:t>
            </a:r>
            <a:endParaRPr lang="en-US" altLang="ko-KR"/>
          </a:p>
          <a:p>
            <a:r>
              <a:rPr lang="en-US" altLang="ko-KR"/>
              <a:t>2. </a:t>
            </a:r>
            <a:r>
              <a:rPr lang="ko-KR" altLang="en-US"/>
              <a:t>비료</a:t>
            </a:r>
            <a:endParaRPr lang="en-US" altLang="ko-KR"/>
          </a:p>
          <a:p>
            <a:pPr lvl="1"/>
            <a:r>
              <a:rPr lang="en-US" altLang="ko-KR"/>
              <a:t>2.1 </a:t>
            </a:r>
            <a:r>
              <a:rPr lang="ko-KR" altLang="en-US"/>
              <a:t>비료의 분류</a:t>
            </a:r>
            <a:endParaRPr lang="en-US" altLang="ko-KR"/>
          </a:p>
          <a:p>
            <a:pPr lvl="1"/>
            <a:r>
              <a:rPr lang="en-US" altLang="ko-KR"/>
              <a:t>2.2 </a:t>
            </a:r>
            <a:r>
              <a:rPr lang="ko-KR" altLang="en-US"/>
              <a:t>화학비료</a:t>
            </a:r>
            <a:r>
              <a:rPr lang="en-US" altLang="ko-KR"/>
              <a:t>/</a:t>
            </a:r>
            <a:r>
              <a:rPr lang="ko-KR" altLang="en-US"/>
              <a:t>유기질비료</a:t>
            </a:r>
            <a:r>
              <a:rPr lang="en-US" altLang="ko-KR"/>
              <a:t>/</a:t>
            </a:r>
            <a:r>
              <a:rPr lang="ko-KR" altLang="en-US"/>
              <a:t>퇴비의 비효발현 및 지속시간</a:t>
            </a:r>
            <a:endParaRPr lang="en-US" altLang="ko-KR"/>
          </a:p>
          <a:p>
            <a:pPr lvl="1"/>
            <a:r>
              <a:rPr lang="en-US" altLang="ko-KR"/>
              <a:t>2.3 </a:t>
            </a:r>
            <a:r>
              <a:rPr lang="ko-KR" altLang="en-US"/>
              <a:t>유박비료</a:t>
            </a:r>
            <a:r>
              <a:rPr lang="en-US" altLang="ko-KR"/>
              <a:t>,</a:t>
            </a:r>
            <a:r>
              <a:rPr lang="ko-KR" altLang="en-US"/>
              <a:t>유기질비료</a:t>
            </a:r>
            <a:r>
              <a:rPr lang="en-US" altLang="ko-KR"/>
              <a:t>,</a:t>
            </a:r>
            <a:r>
              <a:rPr lang="ko-KR" altLang="en-US"/>
              <a:t>복합비료</a:t>
            </a:r>
            <a:r>
              <a:rPr lang="en-US" altLang="ko-KR"/>
              <a:t>,</a:t>
            </a:r>
            <a:r>
              <a:rPr lang="ko-KR" altLang="en-US"/>
              <a:t>퇴비의 특성 및 차이점</a:t>
            </a:r>
            <a:endParaRPr lang="en-US" altLang="ko-KR"/>
          </a:p>
          <a:p>
            <a:r>
              <a:rPr lang="en-US" altLang="ko-KR"/>
              <a:t>3. </a:t>
            </a:r>
            <a:r>
              <a:rPr lang="ko-KR" altLang="en-US"/>
              <a:t>농약</a:t>
            </a:r>
            <a:endParaRPr lang="en-US" altLang="ko-KR"/>
          </a:p>
          <a:p>
            <a:pPr lvl="1"/>
            <a:r>
              <a:rPr lang="en-US" altLang="ko-KR"/>
              <a:t>3.1 </a:t>
            </a:r>
            <a:r>
              <a:rPr lang="ko-KR" altLang="en-US"/>
              <a:t>농약의 용어와 사용방법</a:t>
            </a:r>
            <a:endParaRPr lang="en-US" altLang="ko-KR"/>
          </a:p>
          <a:p>
            <a:pPr lvl="1"/>
            <a:r>
              <a:rPr lang="en-US" altLang="ko-KR"/>
              <a:t>3.2 </a:t>
            </a:r>
            <a:r>
              <a:rPr lang="ko-KR" altLang="en-US"/>
              <a:t>제초제 병충해 농약의 분류와 색상</a:t>
            </a:r>
            <a:endParaRPr lang="en-US" altLang="ko-KR"/>
          </a:p>
          <a:p>
            <a:pPr lvl="1"/>
            <a:r>
              <a:rPr lang="en-US" altLang="ko-KR"/>
              <a:t>3.3 </a:t>
            </a:r>
            <a:r>
              <a:rPr lang="ko-KR" altLang="en-US"/>
              <a:t>제초제 알리온 년이면 풀 걱정 끝</a:t>
            </a:r>
            <a:endParaRPr lang="en-US" altLang="ko-KR"/>
          </a:p>
          <a:p>
            <a:pPr lvl="1"/>
            <a:r>
              <a:rPr lang="en-US" altLang="ko-KR"/>
              <a:t>3.4 </a:t>
            </a:r>
            <a:r>
              <a:rPr lang="ko-KR" altLang="en-US"/>
              <a:t>과수 병충해 예방 및 치료제</a:t>
            </a:r>
            <a:endParaRPr lang="en-US" altLang="ko-KR"/>
          </a:p>
          <a:p>
            <a:pPr lvl="1"/>
            <a:r>
              <a:rPr lang="en-US" altLang="ko-KR"/>
              <a:t>3.5 </a:t>
            </a:r>
            <a:r>
              <a:rPr lang="ko-KR" altLang="en-US"/>
              <a:t>과수 병충해 예방제</a:t>
            </a:r>
            <a:r>
              <a:rPr lang="en-US" altLang="ko-KR"/>
              <a:t>- </a:t>
            </a:r>
            <a:r>
              <a:rPr lang="ko-KR" altLang="en-US"/>
              <a:t>석회유황합제 </a:t>
            </a:r>
            <a:r>
              <a:rPr lang="en-US" altLang="ko-KR"/>
              <a:t> </a:t>
            </a:r>
          </a:p>
          <a:p>
            <a:pPr lvl="1"/>
            <a:r>
              <a:rPr lang="en-US" altLang="ko-KR"/>
              <a:t>3.6 </a:t>
            </a:r>
            <a:r>
              <a:rPr lang="ko-KR" altLang="en-US"/>
              <a:t>사과의 주요 해충 사례 </a:t>
            </a:r>
            <a:endParaRPr lang="en-US" altLang="ko-KR"/>
          </a:p>
          <a:p>
            <a:pPr lvl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04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7EE35C0-A636-450A-AECC-09315BE6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3.5 </a:t>
            </a:r>
            <a:r>
              <a:rPr lang="ko-KR" altLang="en-US"/>
              <a:t>사과의 주요 해충</a:t>
            </a:r>
            <a:r>
              <a:rPr lang="en-US" altLang="ko-KR"/>
              <a:t> </a:t>
            </a:r>
            <a:r>
              <a:rPr lang="ko-KR" altLang="en-US"/>
              <a:t>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33702F-330F-49F8-B8CD-F745A51B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/>
              <a:t>사과의 주요 </a:t>
            </a:r>
            <a:r>
              <a:rPr lang="ko-KR" altLang="en-US" b="1"/>
              <a:t>해충</a:t>
            </a:r>
            <a:endParaRPr lang="en-US" altLang="ko-KR" b="1"/>
          </a:p>
          <a:p>
            <a:pPr lvl="1"/>
            <a:r>
              <a:rPr lang="ko-KR" altLang="en-US"/>
              <a:t>사과응애</a:t>
            </a:r>
            <a:r>
              <a:rPr lang="en-US" altLang="ko-KR"/>
              <a:t>, </a:t>
            </a:r>
            <a:r>
              <a:rPr lang="ko-KR" altLang="en-US"/>
              <a:t>점박이응애</a:t>
            </a:r>
            <a:r>
              <a:rPr lang="en-US" altLang="ko-KR"/>
              <a:t>, </a:t>
            </a:r>
            <a:r>
              <a:rPr lang="ko-KR" altLang="en-US"/>
              <a:t>사과면충</a:t>
            </a:r>
            <a:r>
              <a:rPr lang="en-US" altLang="ko-KR"/>
              <a:t>, </a:t>
            </a:r>
            <a:r>
              <a:rPr lang="ko-KR" altLang="en-US"/>
              <a:t>사과혹진딧물</a:t>
            </a:r>
            <a:r>
              <a:rPr lang="en-US" altLang="ko-KR"/>
              <a:t>, </a:t>
            </a:r>
            <a:r>
              <a:rPr lang="ko-KR" altLang="en-US"/>
              <a:t>조팝나무진딧물</a:t>
            </a:r>
            <a:r>
              <a:rPr lang="en-US" altLang="ko-KR"/>
              <a:t>, </a:t>
            </a:r>
            <a:r>
              <a:rPr lang="ko-KR" altLang="en-US"/>
              <a:t>복숭아순나방</a:t>
            </a:r>
            <a:r>
              <a:rPr lang="en-US" altLang="ko-KR"/>
              <a:t>, </a:t>
            </a:r>
            <a:r>
              <a:rPr lang="ko-KR" altLang="en-US"/>
              <a:t>복숭아삼식나방</a:t>
            </a:r>
            <a:r>
              <a:rPr lang="en-US" altLang="ko-KR"/>
              <a:t>, </a:t>
            </a:r>
            <a:r>
              <a:rPr lang="ko-KR" altLang="en-US"/>
              <a:t>잎말이나방</a:t>
            </a:r>
            <a:r>
              <a:rPr lang="en-US" altLang="ko-KR"/>
              <a:t>, </a:t>
            </a:r>
            <a:r>
              <a:rPr lang="ko-KR" altLang="en-US"/>
              <a:t>사과굴나방</a:t>
            </a:r>
            <a:r>
              <a:rPr lang="en-US" altLang="ko-KR"/>
              <a:t>, </a:t>
            </a:r>
            <a:r>
              <a:rPr lang="ko-KR" altLang="en-US"/>
              <a:t>은무늬굴나방</a:t>
            </a:r>
            <a:endParaRPr lang="en-US" altLang="ko-KR"/>
          </a:p>
          <a:p>
            <a:r>
              <a:rPr lang="ko-KR" altLang="en-US"/>
              <a:t>사과의 주요해충 정보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자료</a:t>
            </a: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ko-KR" altLang="en-US">
                <a:hlinkClick r:id="rId2"/>
              </a:rPr>
              <a:t>인공지능 카메라 모듈 이용한 병해충 예찰과 진단기술 </a:t>
            </a:r>
            <a:r>
              <a:rPr lang="ko-KR" altLang="en-US"/>
              <a:t>이중섭</a:t>
            </a:r>
            <a:r>
              <a:rPr lang="en-US" altLang="ko-KR"/>
              <a:t>&lt;</a:t>
            </a:r>
            <a:r>
              <a:rPr lang="ko-KR" altLang="en-US"/>
              <a:t>농진청 원예원 시설원예연구소 농업연구관</a:t>
            </a:r>
            <a:r>
              <a:rPr lang="en-US" altLang="ko-KR"/>
              <a:t>&gt;</a:t>
            </a:r>
          </a:p>
          <a:p>
            <a:pPr lvl="1"/>
            <a:r>
              <a:rPr lang="en-US" altLang="ko-KR"/>
              <a:t> </a:t>
            </a:r>
            <a:r>
              <a:rPr lang="ko-KR" altLang="en-US" b="1"/>
              <a:t>농업 지식베이스 소개 </a:t>
            </a:r>
            <a:r>
              <a:rPr lang="en-US" altLang="ko-KR" b="1"/>
              <a:t>AI</a:t>
            </a:r>
            <a:r>
              <a:rPr lang="ko-KR" altLang="en-US" b="1"/>
              <a:t> </a:t>
            </a:r>
            <a:r>
              <a:rPr lang="en-US" altLang="ko-KR" b="1"/>
              <a:t>hub</a:t>
            </a:r>
            <a:endParaRPr lang="ko-KR" altLang="en-US" b="1"/>
          </a:p>
          <a:p>
            <a:pPr lvl="2"/>
            <a:r>
              <a:rPr lang="ko-KR" altLang="en-US"/>
              <a:t>시설 원예 작물 병해충의 토마토</a:t>
            </a:r>
            <a:r>
              <a:rPr lang="en-US" altLang="ko-KR"/>
              <a:t>, </a:t>
            </a:r>
            <a:r>
              <a:rPr lang="ko-KR" altLang="en-US"/>
              <a:t>장미의 정상 및 병해충 감염 이미지 데이터 </a:t>
            </a:r>
            <a:r>
              <a:rPr lang="en-US" altLang="ko-KR"/>
              <a:t>3</a:t>
            </a:r>
            <a:r>
              <a:rPr lang="ko-KR" altLang="en-US"/>
              <a:t>만 장과 </a:t>
            </a:r>
            <a:r>
              <a:rPr lang="en-US" altLang="ko-KR"/>
              <a:t>10,000</a:t>
            </a:r>
            <a:r>
              <a:rPr lang="ko-KR" altLang="en-US"/>
              <a:t>개의 농업 관련 표제어 추출한 농업 용어 사전을 제공하는 지식베이스</a:t>
            </a:r>
            <a:endParaRPr lang="en-US" altLang="ko-KR"/>
          </a:p>
          <a:p>
            <a:pPr lvl="1"/>
            <a:r>
              <a:rPr lang="ko-KR" altLang="en-US">
                <a:hlinkClick r:id="rId3"/>
              </a:rPr>
              <a:t> 미국 </a:t>
            </a:r>
            <a:r>
              <a:rPr lang="en-US" altLang="ko-KR">
                <a:hlinkClick r:id="rId3"/>
              </a:rPr>
              <a:t>4</a:t>
            </a:r>
            <a:r>
              <a:rPr lang="ko-KR" altLang="en-US">
                <a:hlinkClick r:id="rId3"/>
              </a:rPr>
              <a:t>차 산업 혁명에 따른 농업 제조공정의 변화 및 사례</a:t>
            </a: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ko-KR" altLang="en-US" b="1">
                <a:hlinkClick r:id="rId4"/>
              </a:rPr>
              <a:t>농업 분야에서의 </a:t>
            </a:r>
            <a:r>
              <a:rPr lang="en-US" altLang="ko-KR" b="1">
                <a:hlinkClick r:id="rId4"/>
              </a:rPr>
              <a:t>AI </a:t>
            </a:r>
            <a:r>
              <a:rPr lang="ko-KR" altLang="en-US" b="1">
                <a:hlinkClick r:id="rId4"/>
              </a:rPr>
              <a:t>활용 사례</a:t>
            </a:r>
            <a:endParaRPr lang="ko-KR" altLang="en-US" b="1"/>
          </a:p>
          <a:p>
            <a:pPr lvl="1"/>
            <a:r>
              <a:rPr lang="ko-KR" altLang="en-US">
                <a:hlinkClick r:id="rId5"/>
              </a:rPr>
              <a:t> </a:t>
            </a:r>
            <a:r>
              <a:rPr lang="en-US" altLang="ko-KR">
                <a:hlinkClick r:id="rId5"/>
              </a:rPr>
              <a:t>"</a:t>
            </a:r>
            <a:r>
              <a:rPr lang="ko-KR" altLang="en-US">
                <a:hlinkClick r:id="rId5"/>
              </a:rPr>
              <a:t>인공지능과 로봇없는 미래농업은 없다</a:t>
            </a:r>
            <a:r>
              <a:rPr lang="en-US" altLang="ko-KR">
                <a:hlinkClick r:id="rId5"/>
              </a:rPr>
              <a:t>"...</a:t>
            </a:r>
            <a:r>
              <a:rPr lang="ko-KR" altLang="en-US">
                <a:hlinkClick r:id="rId5"/>
              </a:rPr>
              <a:t>대세가 되어가는 </a:t>
            </a:r>
            <a:r>
              <a:rPr lang="en-US" altLang="ko-KR">
                <a:hlinkClick r:id="rId5"/>
              </a:rPr>
              <a:t>AI </a:t>
            </a:r>
            <a:r>
              <a:rPr lang="ko-KR" altLang="en-US">
                <a:hlinkClick r:id="rId5"/>
              </a:rPr>
              <a:t>기반의 스마트팜</a:t>
            </a:r>
            <a:endParaRPr lang="ko-KR" altLang="en-US"/>
          </a:p>
          <a:p>
            <a:pPr lvl="1"/>
            <a:br>
              <a:rPr lang="ko-KR" altLang="en-US"/>
            </a:br>
            <a:br>
              <a:rPr lang="ko-KR" altLang="en-US"/>
            </a:br>
            <a:endParaRPr lang="ko-KR" altLang="en-US">
              <a:hlinkClick r:id="rId2"/>
            </a:endParaRPr>
          </a:p>
          <a:p>
            <a:pPr lvl="1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1BDB21-040C-401D-8944-525F50B08DAF}"/>
              </a:ext>
            </a:extLst>
          </p:cNvPr>
          <p:cNvSpPr/>
          <p:nvPr/>
        </p:nvSpPr>
        <p:spPr>
          <a:xfrm>
            <a:off x="1346369" y="1926136"/>
            <a:ext cx="184494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6"/>
              </a:rPr>
              <a:t>갈색무늬병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7"/>
              </a:rPr>
              <a:t>검은별무늬병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8"/>
              </a:rPr>
              <a:t>겹무늬썩음병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9"/>
              </a:rPr>
              <a:t>부란병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0"/>
              </a:rPr>
              <a:t>붉은별무늬병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1"/>
              </a:rPr>
              <a:t>점무늬낙엽병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2"/>
              </a:rPr>
              <a:t>탄저병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3F3ABB-129D-4461-AF5F-6B59B4CFB8DD}"/>
              </a:ext>
            </a:extLst>
          </p:cNvPr>
          <p:cNvSpPr/>
          <p:nvPr/>
        </p:nvSpPr>
        <p:spPr>
          <a:xfrm>
            <a:off x="2346556" y="1909483"/>
            <a:ext cx="18449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3"/>
              </a:rPr>
              <a:t>복숭아순나방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4"/>
              </a:rPr>
              <a:t>복숭아심식나방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5"/>
              </a:rPr>
              <a:t>사과굴나방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6"/>
              </a:rPr>
              <a:t>사과응애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7"/>
              </a:rPr>
              <a:t>사과혹진딧물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8"/>
              </a:rPr>
              <a:t>은무늬굴나방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19"/>
              </a:rPr>
              <a:t>잎말이나방</a:t>
            </a:r>
            <a:r>
              <a:rPr lang="ko-KR" altLang="en-US" sz="1050">
                <a:solidFill>
                  <a:srgbClr val="21212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20"/>
              </a:rPr>
              <a:t>점박이응애</a:t>
            </a:r>
            <a:r>
              <a:rPr lang="ko-KR" altLang="en-US" sz="1050">
                <a:solidFill>
                  <a:srgbClr val="21212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rgbClr val="00A0BE"/>
                </a:solidFill>
                <a:latin typeface="Malgun Gothic" panose="020B0503020000020004" pitchFamily="50" charset="-127"/>
                <a:ea typeface="Malgun Gothic" panose="020B0503020000020004" pitchFamily="50" charset="-127"/>
                <a:hlinkClick r:id="rId21"/>
              </a:rPr>
              <a:t>조팝나무진딧물</a:t>
            </a:r>
            <a:endParaRPr lang="ko-KR" altLang="en-US" sz="1050">
              <a:solidFill>
                <a:srgbClr val="21212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r>
              <a:rPr lang="ko-KR" altLang="en-US" sz="1050">
                <a:solidFill>
                  <a:srgbClr val="212121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 </a:t>
            </a:r>
            <a:endParaRPr lang="ko-KR" altLang="en-US" sz="1050" b="0" i="0">
              <a:solidFill>
                <a:srgbClr val="21212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345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7818FD-D099-48B9-8649-C219306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과수 시비</a:t>
            </a:r>
            <a:r>
              <a:rPr lang="en-US" altLang="ko-KR"/>
              <a:t>,</a:t>
            </a:r>
            <a:r>
              <a:rPr lang="ko-KR" altLang="en-US"/>
              <a:t>병충해</a:t>
            </a:r>
            <a:r>
              <a:rPr lang="en-US" altLang="ko-KR"/>
              <a:t>,</a:t>
            </a:r>
            <a:r>
              <a:rPr lang="ko-KR" altLang="en-US"/>
              <a:t>수형관리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854780-AE12-4992-9A98-7F33F1B8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/>
              <a:t>비료시비</a:t>
            </a:r>
            <a:endParaRPr lang="en-US" altLang="ko-KR"/>
          </a:p>
          <a:p>
            <a:pPr lvl="1"/>
            <a:r>
              <a:rPr lang="ko-KR" altLang="en-US"/>
              <a:t>기비 </a:t>
            </a:r>
            <a:r>
              <a:rPr lang="en-US" altLang="ko-KR"/>
              <a:t>: 2</a:t>
            </a:r>
            <a:r>
              <a:rPr lang="ko-KR" altLang="en-US"/>
              <a:t>월 중순</a:t>
            </a:r>
            <a:r>
              <a:rPr lang="en-US" altLang="ko-KR"/>
              <a:t>,</a:t>
            </a:r>
            <a:r>
              <a:rPr lang="ko-KR" altLang="en-US"/>
              <a:t> 퇴비</a:t>
            </a:r>
            <a:endParaRPr lang="en-US" altLang="ko-KR"/>
          </a:p>
          <a:p>
            <a:pPr lvl="1"/>
            <a:r>
              <a:rPr lang="ko-KR" altLang="en-US"/>
              <a:t>추비 </a:t>
            </a:r>
            <a:endParaRPr lang="en-US" altLang="ko-KR"/>
          </a:p>
          <a:p>
            <a:pPr lvl="2"/>
            <a:r>
              <a:rPr lang="ko-KR" altLang="en-US"/>
              <a:t>생육생장시기 </a:t>
            </a:r>
            <a:r>
              <a:rPr lang="en-US" altLang="ko-KR"/>
              <a:t>: N</a:t>
            </a:r>
            <a:r>
              <a:rPr lang="ko-KR" altLang="en-US"/>
              <a:t>이큰 복합비료</a:t>
            </a:r>
            <a:r>
              <a:rPr lang="en-US" altLang="ko-KR"/>
              <a:t> </a:t>
            </a:r>
          </a:p>
          <a:p>
            <a:pPr lvl="2"/>
            <a:r>
              <a:rPr lang="ko-KR" altLang="en-US"/>
              <a:t>생식생장시기 </a:t>
            </a:r>
            <a:r>
              <a:rPr lang="en-US" altLang="ko-KR"/>
              <a:t>: 14:14:14  </a:t>
            </a:r>
            <a:r>
              <a:rPr lang="ko-KR" altLang="en-US"/>
              <a:t>복합비료</a:t>
            </a:r>
            <a:endParaRPr lang="en-US" altLang="ko-KR"/>
          </a:p>
          <a:p>
            <a:r>
              <a:rPr lang="ko-KR" altLang="en-US"/>
              <a:t>질병</a:t>
            </a:r>
            <a:r>
              <a:rPr lang="en-US" altLang="ko-KR"/>
              <a:t>,</a:t>
            </a:r>
            <a:r>
              <a:rPr lang="ko-KR" altLang="en-US"/>
              <a:t>병충해 방제</a:t>
            </a:r>
            <a:endParaRPr lang="en-US" altLang="ko-KR"/>
          </a:p>
          <a:p>
            <a:pPr lvl="1"/>
            <a:r>
              <a:rPr lang="en-US" altLang="ko-KR"/>
              <a:t>1</a:t>
            </a:r>
            <a:r>
              <a:rPr lang="ko-KR" altLang="en-US"/>
              <a:t>차 예방제 살포 </a:t>
            </a:r>
            <a:r>
              <a:rPr lang="en-US" altLang="ko-KR"/>
              <a:t>: </a:t>
            </a:r>
            <a:r>
              <a:rPr lang="ko-KR" altLang="en-US" b="1">
                <a:solidFill>
                  <a:srgbClr val="FF0000"/>
                </a:solidFill>
              </a:rPr>
              <a:t>석회유황합제</a:t>
            </a:r>
            <a:r>
              <a:rPr lang="en-US" altLang="ko-KR" b="1">
                <a:solidFill>
                  <a:srgbClr val="FF0000"/>
                </a:solidFill>
              </a:rPr>
              <a:t>(</a:t>
            </a:r>
            <a:r>
              <a:rPr lang="ko-KR" altLang="en-US" b="1">
                <a:solidFill>
                  <a:srgbClr val="FF0000"/>
                </a:solidFill>
              </a:rPr>
              <a:t>유황</a:t>
            </a:r>
            <a:r>
              <a:rPr lang="en-US" altLang="ko-KR" b="1">
                <a:solidFill>
                  <a:srgbClr val="FF0000"/>
                </a:solidFill>
              </a:rPr>
              <a:t>+</a:t>
            </a:r>
            <a:r>
              <a:rPr lang="ko-KR" altLang="en-US" b="1">
                <a:solidFill>
                  <a:srgbClr val="FF0000"/>
                </a:solidFill>
              </a:rPr>
              <a:t>생석회</a:t>
            </a:r>
            <a:r>
              <a:rPr lang="en-US" altLang="ko-KR" b="1">
                <a:solidFill>
                  <a:srgbClr val="FF0000"/>
                </a:solidFill>
              </a:rPr>
              <a:t>)</a:t>
            </a:r>
            <a:endParaRPr lang="en-US" altLang="ko-KR"/>
          </a:p>
          <a:p>
            <a:pPr lvl="2"/>
            <a:r>
              <a:rPr lang="ko-KR" altLang="en-US"/>
              <a:t>이른 봄 </a:t>
            </a:r>
            <a:r>
              <a:rPr lang="en-US" altLang="ko-KR"/>
              <a:t>3</a:t>
            </a:r>
            <a:r>
              <a:rPr lang="ko-KR" altLang="en-US"/>
              <a:t>월 초순</a:t>
            </a:r>
            <a:r>
              <a:rPr lang="en-US" altLang="ko-KR"/>
              <a:t>, </a:t>
            </a:r>
            <a:r>
              <a:rPr lang="ko-KR" altLang="en-US"/>
              <a:t> 과일나무에 살포</a:t>
            </a:r>
            <a:r>
              <a:rPr lang="en-US" altLang="ko-KR"/>
              <a:t>, </a:t>
            </a:r>
            <a:r>
              <a:rPr lang="ko-KR" altLang="en-US"/>
              <a:t>나무에 월동한 해충 및 병균을 방제하는 다목적 친환경농약</a:t>
            </a:r>
            <a:endParaRPr lang="en-US" altLang="ko-KR"/>
          </a:p>
          <a:p>
            <a:pPr lvl="1"/>
            <a:r>
              <a:rPr lang="en-US" altLang="ko-KR"/>
              <a:t>2</a:t>
            </a:r>
            <a:r>
              <a:rPr lang="ko-KR" altLang="en-US"/>
              <a:t>차 제초제 </a:t>
            </a:r>
            <a:r>
              <a:rPr lang="en-US" altLang="ko-KR"/>
              <a:t>: </a:t>
            </a:r>
            <a:r>
              <a:rPr lang="ko-KR" altLang="en-US"/>
              <a:t>알리온</a:t>
            </a:r>
            <a:r>
              <a:rPr lang="en-US" altLang="ko-KR"/>
              <a:t>+</a:t>
            </a:r>
            <a:r>
              <a:rPr lang="ko-KR" altLang="en-US"/>
              <a:t>바스타</a:t>
            </a:r>
            <a:endParaRPr lang="en-US" altLang="ko-KR"/>
          </a:p>
          <a:p>
            <a:pPr lvl="2"/>
            <a:r>
              <a:rPr lang="en-US" altLang="ko-KR"/>
              <a:t>4</a:t>
            </a:r>
            <a:r>
              <a:rPr lang="ko-KR" altLang="en-US"/>
              <a:t>월초순</a:t>
            </a:r>
            <a:r>
              <a:rPr lang="en-US" altLang="ko-KR"/>
              <a:t>, </a:t>
            </a:r>
            <a:r>
              <a:rPr lang="ko-KR" altLang="en-US"/>
              <a:t>발아억제 및 제초제</a:t>
            </a:r>
            <a:endParaRPr lang="en-US" altLang="ko-KR"/>
          </a:p>
          <a:p>
            <a:r>
              <a:rPr lang="ko-KR" altLang="en-US"/>
              <a:t>전지</a:t>
            </a:r>
            <a:r>
              <a:rPr lang="en-US" altLang="ko-KR"/>
              <a:t>(</a:t>
            </a:r>
            <a:r>
              <a:rPr lang="ko-KR" altLang="en-US"/>
              <a:t>정전 전정</a:t>
            </a:r>
            <a:r>
              <a:rPr lang="en-US" altLang="ko-KR"/>
              <a:t>)</a:t>
            </a:r>
          </a:p>
          <a:p>
            <a:pPr lvl="1"/>
            <a:r>
              <a:rPr lang="en-US" altLang="ko-KR"/>
              <a:t>12</a:t>
            </a:r>
            <a:r>
              <a:rPr lang="ko-KR" altLang="en-US"/>
              <a:t>월 개심자연형</a:t>
            </a:r>
            <a:r>
              <a:rPr lang="en-US" altLang="ko-KR"/>
              <a:t>, </a:t>
            </a:r>
            <a:r>
              <a:rPr lang="ko-KR" altLang="en-US"/>
              <a:t>변칙주간형</a:t>
            </a:r>
            <a:endParaRPr lang="en-US" altLang="ko-KR"/>
          </a:p>
          <a:p>
            <a:pPr lvl="1"/>
            <a:r>
              <a:rPr lang="en-US" altLang="ko-KR"/>
              <a:t>4~5</a:t>
            </a:r>
            <a:r>
              <a:rPr lang="ko-KR" altLang="en-US"/>
              <a:t>월 대추 </a:t>
            </a:r>
            <a:r>
              <a:rPr lang="en-US" altLang="ko-KR"/>
              <a:t>: </a:t>
            </a:r>
            <a:r>
              <a:rPr lang="ko-KR" altLang="en-US"/>
              <a:t>순집기</a:t>
            </a:r>
            <a:r>
              <a:rPr lang="en-US" altLang="ko-KR"/>
              <a:t>, </a:t>
            </a:r>
            <a:r>
              <a:rPr lang="ko-KR" altLang="en-US"/>
              <a:t>감나무</a:t>
            </a:r>
            <a:r>
              <a:rPr lang="en-US" altLang="ko-KR"/>
              <a:t>/</a:t>
            </a:r>
            <a:r>
              <a:rPr lang="ko-KR" altLang="en-US"/>
              <a:t>밤나무</a:t>
            </a:r>
            <a:r>
              <a:rPr lang="en-US" altLang="ko-KR"/>
              <a:t>:</a:t>
            </a:r>
            <a:r>
              <a:rPr lang="ko-KR" altLang="en-US"/>
              <a:t>도장지제거</a:t>
            </a:r>
            <a:r>
              <a:rPr lang="en-US" altLang="ko-KR"/>
              <a:t>, </a:t>
            </a:r>
            <a:r>
              <a:rPr lang="ko-KR" altLang="en-US"/>
              <a:t>신초 일부 분지각유인</a:t>
            </a:r>
            <a:endParaRPr lang="en-US" altLang="ko-KR"/>
          </a:p>
          <a:p>
            <a:pPr lvl="1"/>
            <a:r>
              <a:rPr lang="en-US" altLang="ko-KR"/>
              <a:t>8</a:t>
            </a:r>
            <a:r>
              <a:rPr lang="ko-KR" altLang="en-US"/>
              <a:t>월말 처서 </a:t>
            </a:r>
            <a:r>
              <a:rPr lang="en-US" altLang="ko-KR"/>
              <a:t>: </a:t>
            </a:r>
            <a:r>
              <a:rPr lang="ko-KR" altLang="en-US"/>
              <a:t>목질화 시기에 주간</a:t>
            </a:r>
            <a:r>
              <a:rPr lang="en-US" altLang="ko-KR"/>
              <a:t>-</a:t>
            </a:r>
            <a:r>
              <a:rPr lang="ko-KR" altLang="en-US"/>
              <a:t>주지 분지각 유인 완성</a:t>
            </a:r>
            <a:endParaRPr lang="en-US" altLang="ko-KR"/>
          </a:p>
          <a:p>
            <a:pPr lvl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6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E46340-4672-47B8-9EA2-7D74A4F5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 </a:t>
            </a:r>
            <a:r>
              <a:rPr lang="ko-KR" altLang="en-US"/>
              <a:t>비료의 분류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07D4AE-6925-416B-8899-25DD5AD9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ko-KR" altLang="en-US">
                <a:hlinkClick r:id="rId2"/>
              </a:rPr>
              <a:t>비료의 분류</a:t>
            </a:r>
            <a:endParaRPr lang="en-US" altLang="ko-KR"/>
          </a:p>
          <a:p>
            <a:r>
              <a:rPr lang="ko-KR" altLang="en-US"/>
              <a:t>분류기준에따른 비료의 종류</a:t>
            </a:r>
            <a:r>
              <a:rPr lang="en-US" altLang="ko-KR"/>
              <a:t>(</a:t>
            </a:r>
            <a:r>
              <a:rPr lang="ko-KR" altLang="en-US"/>
              <a:t>류순호와 임선욱</a:t>
            </a:r>
            <a:r>
              <a:rPr lang="en-US" altLang="ko-KR"/>
              <a:t>, 1989)</a:t>
            </a:r>
          </a:p>
          <a:p>
            <a:pPr lvl="1"/>
            <a:r>
              <a:rPr lang="ko-KR" altLang="en-US"/>
              <a:t>시비시기에 따른 분류 </a:t>
            </a:r>
            <a:r>
              <a:rPr lang="en-US" altLang="ko-KR"/>
              <a:t>: </a:t>
            </a:r>
            <a:r>
              <a:rPr lang="ko-KR" altLang="en-US"/>
              <a:t>기비</a:t>
            </a:r>
            <a:r>
              <a:rPr lang="en-US" altLang="ko-KR"/>
              <a:t>,</a:t>
            </a:r>
            <a:r>
              <a:rPr lang="ko-KR" altLang="en-US"/>
              <a:t>추비</a:t>
            </a:r>
            <a:br>
              <a:rPr lang="en-US" altLang="ko-KR"/>
            </a:br>
            <a:r>
              <a:rPr lang="en-US" altLang="ko-KR"/>
              <a:t>-</a:t>
            </a:r>
            <a:r>
              <a:rPr lang="ko-KR" altLang="en-US"/>
              <a:t>  밑거름</a:t>
            </a:r>
            <a:r>
              <a:rPr lang="en-US" altLang="ko-KR"/>
              <a:t>(</a:t>
            </a:r>
            <a:r>
              <a:rPr lang="ko-KR" altLang="en-US"/>
              <a:t>기비</a:t>
            </a:r>
            <a:r>
              <a:rPr lang="en-US" altLang="ko-KR"/>
              <a:t>) : </a:t>
            </a:r>
            <a:r>
              <a:rPr lang="ko-KR" altLang="en-US"/>
              <a:t>파종</a:t>
            </a:r>
            <a:r>
              <a:rPr lang="en-US" altLang="ko-KR"/>
              <a:t>, </a:t>
            </a:r>
            <a:r>
              <a:rPr lang="ko-KR" altLang="en-US"/>
              <a:t>이식</a:t>
            </a:r>
            <a:r>
              <a:rPr lang="en-US" altLang="ko-KR"/>
              <a:t>(</a:t>
            </a:r>
            <a:r>
              <a:rPr lang="ko-KR" altLang="en-US"/>
              <a:t>이앙</a:t>
            </a:r>
            <a:r>
              <a:rPr lang="en-US" altLang="ko-KR"/>
              <a:t>)</a:t>
            </a:r>
            <a:r>
              <a:rPr lang="ko-KR" altLang="en-US"/>
              <a:t>전</a:t>
            </a:r>
            <a:r>
              <a:rPr lang="en-US" altLang="ko-KR"/>
              <a:t>,</a:t>
            </a:r>
            <a:r>
              <a:rPr lang="ko-KR" altLang="en-US"/>
              <a:t>발아전에 사용하는 비료</a:t>
            </a:r>
            <a:br>
              <a:rPr lang="en-US" altLang="ko-KR"/>
            </a:br>
            <a:r>
              <a:rPr lang="en-US" altLang="ko-KR"/>
              <a:t>-</a:t>
            </a:r>
            <a:r>
              <a:rPr lang="ko-KR" altLang="en-US"/>
              <a:t>  웃거름</a:t>
            </a:r>
            <a:r>
              <a:rPr lang="en-US" altLang="ko-KR"/>
              <a:t>(</a:t>
            </a:r>
            <a:r>
              <a:rPr lang="ko-KR" altLang="en-US"/>
              <a:t>추비</a:t>
            </a:r>
            <a:r>
              <a:rPr lang="en-US" altLang="ko-KR"/>
              <a:t>) : </a:t>
            </a:r>
            <a:r>
              <a:rPr lang="ko-KR" altLang="en-US"/>
              <a:t>작물의 생육도중에 사용하는 비료</a:t>
            </a: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ko-KR" altLang="en-US"/>
              <a:t>시비계절에 의한 분류</a:t>
            </a:r>
            <a:br>
              <a:rPr lang="ko-KR" altLang="en-US"/>
            </a:br>
            <a:r>
              <a:rPr lang="ko-KR" altLang="en-US"/>
              <a:t>    춘비</a:t>
            </a:r>
            <a:r>
              <a:rPr lang="en-US" altLang="ko-KR"/>
              <a:t>(</a:t>
            </a:r>
            <a:r>
              <a:rPr lang="ko-KR" altLang="en-US"/>
              <a:t>봄거름</a:t>
            </a:r>
            <a:r>
              <a:rPr lang="en-US" altLang="ko-KR"/>
              <a:t>), </a:t>
            </a:r>
            <a:r>
              <a:rPr lang="ko-KR" altLang="en-US"/>
              <a:t>하비</a:t>
            </a:r>
            <a:r>
              <a:rPr lang="en-US" altLang="ko-KR"/>
              <a:t>(</a:t>
            </a:r>
            <a:r>
              <a:rPr lang="ko-KR" altLang="en-US"/>
              <a:t>여름거름</a:t>
            </a:r>
            <a:r>
              <a:rPr lang="en-US" altLang="ko-KR"/>
              <a:t>), </a:t>
            </a:r>
            <a:r>
              <a:rPr lang="ko-KR" altLang="en-US"/>
              <a:t>추비</a:t>
            </a:r>
            <a:r>
              <a:rPr lang="en-US" altLang="ko-KR"/>
              <a:t>(</a:t>
            </a:r>
            <a:r>
              <a:rPr lang="ko-KR" altLang="en-US"/>
              <a:t>가을거름</a:t>
            </a:r>
            <a:r>
              <a:rPr lang="en-US" altLang="ko-KR"/>
              <a:t>), </a:t>
            </a:r>
            <a:r>
              <a:rPr lang="ko-KR" altLang="en-US"/>
              <a:t>동비</a:t>
            </a:r>
            <a:r>
              <a:rPr lang="en-US" altLang="ko-KR"/>
              <a:t>(</a:t>
            </a:r>
            <a:r>
              <a:rPr lang="ko-KR" altLang="en-US"/>
              <a:t>겨울거름</a:t>
            </a:r>
            <a:r>
              <a:rPr lang="en-US" altLang="ko-KR"/>
              <a:t>)</a:t>
            </a:r>
          </a:p>
          <a:p>
            <a:pPr lvl="1"/>
            <a:r>
              <a:rPr lang="ko-KR" altLang="en-US"/>
              <a:t>물리적형태 </a:t>
            </a:r>
            <a:r>
              <a:rPr lang="en-US" altLang="ko-KR"/>
              <a:t>	: </a:t>
            </a:r>
            <a:r>
              <a:rPr lang="ko-KR" altLang="en-US"/>
              <a:t>입상</a:t>
            </a:r>
            <a:r>
              <a:rPr lang="en-US" altLang="ko-KR"/>
              <a:t>,</a:t>
            </a:r>
            <a:r>
              <a:rPr lang="ko-KR" altLang="en-US"/>
              <a:t>액상</a:t>
            </a:r>
            <a:br>
              <a:rPr lang="en-US" altLang="ko-KR"/>
            </a:br>
            <a:r>
              <a:rPr lang="ko-KR" altLang="en-US"/>
              <a:t> </a:t>
            </a:r>
            <a:r>
              <a:rPr lang="en-US" altLang="ko-KR"/>
              <a:t>-  </a:t>
            </a:r>
            <a:r>
              <a:rPr lang="ko-KR" altLang="en-US"/>
              <a:t>입상비료 </a:t>
            </a:r>
            <a:r>
              <a:rPr lang="en-US" altLang="ko-KR"/>
              <a:t>: </a:t>
            </a:r>
            <a:r>
              <a:rPr lang="ko-KR" altLang="en-US"/>
              <a:t>직경 </a:t>
            </a:r>
            <a:r>
              <a:rPr lang="en-US" altLang="ko-KR"/>
              <a:t>1mm </a:t>
            </a:r>
            <a:r>
              <a:rPr lang="ko-KR" altLang="en-US"/>
              <a:t>이상으로 조립된 비료</a:t>
            </a:r>
            <a:r>
              <a:rPr lang="en-US" altLang="ko-KR"/>
              <a:t>(</a:t>
            </a:r>
            <a:r>
              <a:rPr lang="ko-KR" altLang="en-US"/>
              <a:t>요소</a:t>
            </a:r>
            <a:r>
              <a:rPr lang="en-US" altLang="ko-KR"/>
              <a:t>, </a:t>
            </a:r>
            <a:r>
              <a:rPr lang="ko-KR" altLang="en-US"/>
              <a:t>복비 등</a:t>
            </a:r>
            <a:r>
              <a:rPr lang="en-US" altLang="ko-KR"/>
              <a:t>)</a:t>
            </a:r>
            <a:br>
              <a:rPr lang="ko-KR" altLang="en-US"/>
            </a:br>
            <a:r>
              <a:rPr lang="ko-KR" altLang="en-US"/>
              <a:t> </a:t>
            </a:r>
            <a:r>
              <a:rPr lang="en-US" altLang="ko-KR"/>
              <a:t>-</a:t>
            </a:r>
            <a:r>
              <a:rPr lang="ko-KR" altLang="en-US"/>
              <a:t>  분상비료 </a:t>
            </a:r>
            <a:r>
              <a:rPr lang="en-US" altLang="ko-KR"/>
              <a:t>: </a:t>
            </a:r>
            <a:r>
              <a:rPr lang="ko-KR" altLang="en-US"/>
              <a:t>분말로 된 비료</a:t>
            </a:r>
            <a:r>
              <a:rPr lang="en-US" altLang="ko-KR"/>
              <a:t>(</a:t>
            </a:r>
            <a:r>
              <a:rPr lang="ko-KR" altLang="en-US"/>
              <a:t>용성인비</a:t>
            </a:r>
            <a:r>
              <a:rPr lang="en-US" altLang="ko-KR"/>
              <a:t>, </a:t>
            </a:r>
            <a:r>
              <a:rPr lang="ko-KR" altLang="en-US"/>
              <a:t>석회질</a:t>
            </a:r>
            <a:r>
              <a:rPr lang="en-US" altLang="ko-KR"/>
              <a:t>, </a:t>
            </a:r>
            <a:r>
              <a:rPr lang="ko-KR" altLang="en-US"/>
              <a:t>규산질 등</a:t>
            </a:r>
            <a:r>
              <a:rPr lang="en-US" altLang="ko-KR"/>
              <a:t>)</a:t>
            </a:r>
            <a:br>
              <a:rPr lang="ko-KR" altLang="en-US"/>
            </a:br>
            <a:r>
              <a:rPr lang="ko-KR" altLang="en-US"/>
              <a:t> </a:t>
            </a:r>
            <a:r>
              <a:rPr lang="en-US" altLang="ko-KR"/>
              <a:t>-</a:t>
            </a:r>
            <a:r>
              <a:rPr lang="ko-KR" altLang="en-US"/>
              <a:t>  사상비료 </a:t>
            </a:r>
            <a:r>
              <a:rPr lang="en-US" altLang="ko-KR"/>
              <a:t>: </a:t>
            </a:r>
            <a:r>
              <a:rPr lang="ko-KR" altLang="en-US"/>
              <a:t>모래와 비숫한 비료</a:t>
            </a:r>
            <a:r>
              <a:rPr lang="en-US" altLang="ko-KR"/>
              <a:t>(</a:t>
            </a:r>
            <a:r>
              <a:rPr lang="ko-KR" altLang="en-US"/>
              <a:t>용성인비 사상</a:t>
            </a:r>
            <a:r>
              <a:rPr lang="en-US" altLang="ko-KR"/>
              <a:t>, </a:t>
            </a:r>
            <a:r>
              <a:rPr lang="ko-KR" altLang="en-US"/>
              <a:t>규산질 사상</a:t>
            </a:r>
            <a:r>
              <a:rPr lang="en-US" altLang="ko-KR"/>
              <a:t>)</a:t>
            </a:r>
            <a:br>
              <a:rPr lang="ko-KR" altLang="en-US"/>
            </a:br>
            <a:r>
              <a:rPr lang="ko-KR" altLang="en-US"/>
              <a:t> </a:t>
            </a:r>
            <a:r>
              <a:rPr lang="en-US" altLang="ko-KR"/>
              <a:t>-</a:t>
            </a:r>
            <a:r>
              <a:rPr lang="ko-KR" altLang="en-US"/>
              <a:t>  고형비료 </a:t>
            </a:r>
            <a:r>
              <a:rPr lang="en-US" altLang="ko-KR"/>
              <a:t>: 2</a:t>
            </a:r>
            <a:r>
              <a:rPr lang="ko-KR" altLang="en-US"/>
              <a:t>종 이상의 비료에 이탄을 가한 직경 </a:t>
            </a:r>
            <a:r>
              <a:rPr lang="en-US" altLang="ko-KR"/>
              <a:t>3mm </a:t>
            </a:r>
            <a:r>
              <a:rPr lang="ko-KR" altLang="en-US"/>
              <a:t>이상의 것</a:t>
            </a:r>
            <a:r>
              <a:rPr lang="en-US" altLang="ko-KR"/>
              <a:t>(</a:t>
            </a:r>
            <a:r>
              <a:rPr lang="ko-KR" altLang="en-US"/>
              <a:t>산림용 복비 등</a:t>
            </a:r>
            <a:r>
              <a:rPr lang="en-US" altLang="ko-KR"/>
              <a:t>)</a:t>
            </a:r>
            <a:br>
              <a:rPr lang="ko-KR" altLang="en-US"/>
            </a:br>
            <a:r>
              <a:rPr lang="ko-KR" altLang="en-US"/>
              <a:t> </a:t>
            </a:r>
            <a:r>
              <a:rPr lang="en-US" altLang="ko-KR"/>
              <a:t>-</a:t>
            </a:r>
            <a:r>
              <a:rPr lang="ko-KR" altLang="en-US"/>
              <a:t>  액상비료 </a:t>
            </a:r>
            <a:r>
              <a:rPr lang="en-US" altLang="ko-KR"/>
              <a:t>: </a:t>
            </a:r>
            <a:r>
              <a:rPr lang="ko-KR" altLang="en-US"/>
              <a:t>수용액</a:t>
            </a:r>
            <a:r>
              <a:rPr lang="en-US" altLang="ko-KR"/>
              <a:t>, </a:t>
            </a:r>
            <a:r>
              <a:rPr lang="ko-KR" altLang="en-US"/>
              <a:t>현탁액의 비료</a:t>
            </a:r>
            <a:r>
              <a:rPr lang="en-US" altLang="ko-KR"/>
              <a:t>(</a:t>
            </a:r>
            <a:r>
              <a:rPr lang="ko-KR" altLang="en-US"/>
              <a:t>제</a:t>
            </a:r>
            <a:r>
              <a:rPr lang="en-US" altLang="ko-KR"/>
              <a:t>4</a:t>
            </a:r>
            <a:r>
              <a:rPr lang="ko-KR" altLang="en-US"/>
              <a:t>종 복합비료</a:t>
            </a:r>
            <a:r>
              <a:rPr lang="en-US" altLang="ko-KR"/>
              <a:t>)</a:t>
            </a:r>
          </a:p>
          <a:p>
            <a:pPr lvl="1"/>
            <a:r>
              <a:rPr lang="ko-KR" altLang="en-US"/>
              <a:t>화학적형태</a:t>
            </a:r>
            <a:r>
              <a:rPr lang="en-US" altLang="ko-KR"/>
              <a:t>	: </a:t>
            </a:r>
            <a:r>
              <a:rPr lang="ko-KR" altLang="en-US"/>
              <a:t>유기질</a:t>
            </a:r>
            <a:r>
              <a:rPr lang="en-US" altLang="ko-KR"/>
              <a:t>(C</a:t>
            </a:r>
            <a:r>
              <a:rPr lang="ko-KR" altLang="en-US"/>
              <a:t>함유</a:t>
            </a:r>
            <a:r>
              <a:rPr lang="en-US" altLang="ko-KR"/>
              <a:t>),</a:t>
            </a:r>
            <a:r>
              <a:rPr lang="ko-KR" altLang="en-US"/>
              <a:t> 무기질</a:t>
            </a:r>
            <a:endParaRPr lang="en-US" altLang="ko-KR"/>
          </a:p>
          <a:p>
            <a:pPr lvl="1"/>
            <a:r>
              <a:rPr lang="ko-KR" altLang="en-US"/>
              <a:t>비료공정규격 </a:t>
            </a:r>
            <a:r>
              <a:rPr lang="en-US" altLang="ko-KR"/>
              <a:t>	: </a:t>
            </a:r>
            <a:r>
              <a:rPr lang="ko-KR" altLang="en-US"/>
              <a:t>보통비료</a:t>
            </a:r>
            <a:r>
              <a:rPr lang="en-US" altLang="ko-KR"/>
              <a:t>,</a:t>
            </a:r>
            <a:r>
              <a:rPr lang="ko-KR" altLang="en-US"/>
              <a:t>부산물비료</a:t>
            </a:r>
            <a:endParaRPr lang="en-US" altLang="ko-KR"/>
          </a:p>
          <a:p>
            <a:pPr lvl="1"/>
            <a:r>
              <a:rPr lang="ko-KR" altLang="en-US"/>
              <a:t>비효발현 </a:t>
            </a:r>
            <a:r>
              <a:rPr lang="en-US" altLang="ko-KR"/>
              <a:t>		: </a:t>
            </a:r>
            <a:r>
              <a:rPr lang="ko-KR" altLang="en-US"/>
              <a:t>속효석</a:t>
            </a:r>
            <a:r>
              <a:rPr lang="en-US" altLang="ko-KR"/>
              <a:t>,</a:t>
            </a:r>
            <a:r>
              <a:rPr lang="ko-KR" altLang="en-US"/>
              <a:t>완효성</a:t>
            </a:r>
            <a:r>
              <a:rPr lang="en-US" altLang="ko-KR"/>
              <a:t>,</a:t>
            </a:r>
            <a:r>
              <a:rPr lang="ko-KR" altLang="en-US"/>
              <a:t>지효성</a:t>
            </a:r>
            <a:endParaRPr lang="en-US" altLang="ko-KR"/>
          </a:p>
          <a:p>
            <a:pPr lvl="2"/>
            <a:r>
              <a:rPr lang="ko-KR" altLang="en-US"/>
              <a:t>속효성 비료 </a:t>
            </a:r>
            <a:r>
              <a:rPr lang="en-US" altLang="ko-KR"/>
              <a:t>: </a:t>
            </a:r>
            <a:r>
              <a:rPr lang="ko-KR" altLang="en-US"/>
              <a:t>비효가 빠르게 나타나는 비료 </a:t>
            </a:r>
            <a:r>
              <a:rPr lang="en-US" altLang="ko-KR"/>
              <a:t>(</a:t>
            </a:r>
            <a:r>
              <a:rPr lang="ko-KR" altLang="en-US"/>
              <a:t>요소</a:t>
            </a:r>
            <a:r>
              <a:rPr lang="en-US" altLang="ko-KR"/>
              <a:t>, </a:t>
            </a:r>
            <a:r>
              <a:rPr lang="ko-KR" altLang="en-US"/>
              <a:t>복비 등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완효성 비료 </a:t>
            </a:r>
            <a:r>
              <a:rPr lang="en-US" altLang="ko-KR"/>
              <a:t>: </a:t>
            </a:r>
            <a:r>
              <a:rPr lang="ko-KR" altLang="en-US"/>
              <a:t>코팅이</a:t>
            </a:r>
            <a:r>
              <a:rPr lang="en-US" altLang="ko-KR"/>
              <a:t> </a:t>
            </a:r>
            <a:r>
              <a:rPr lang="ko-KR" altLang="en-US"/>
              <a:t>서서히 녹아 양분이 작물에 이용되는 비료 </a:t>
            </a:r>
            <a:r>
              <a:rPr lang="en-US" altLang="ko-KR"/>
              <a:t>(</a:t>
            </a:r>
            <a:r>
              <a:rPr lang="ko-KR" altLang="en-US"/>
              <a:t>피복요소 </a:t>
            </a:r>
            <a:r>
              <a:rPr lang="en-US" altLang="ko-KR"/>
              <a:t>CDU, IBDU </a:t>
            </a:r>
            <a:r>
              <a:rPr lang="ko-KR" altLang="en-US"/>
              <a:t>등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지효성 비료 </a:t>
            </a:r>
            <a:r>
              <a:rPr lang="en-US" altLang="ko-KR"/>
              <a:t>: </a:t>
            </a:r>
            <a:r>
              <a:rPr lang="ko-KR" altLang="en-US"/>
              <a:t>비효가 어느 시기가 지나서 늦게 나타나는 비료 </a:t>
            </a:r>
            <a:r>
              <a:rPr lang="en-US" altLang="ko-KR"/>
              <a:t>(</a:t>
            </a:r>
            <a:r>
              <a:rPr lang="ko-KR" altLang="en-US"/>
              <a:t>퇴비</a:t>
            </a:r>
            <a:r>
              <a:rPr lang="en-US" altLang="ko-KR"/>
              <a:t>, </a:t>
            </a:r>
            <a:r>
              <a:rPr lang="ko-KR" altLang="en-US"/>
              <a:t>구비 등</a:t>
            </a:r>
            <a:r>
              <a:rPr lang="en-US" altLang="ko-KR"/>
              <a:t>)</a:t>
            </a:r>
          </a:p>
          <a:p>
            <a:r>
              <a:rPr lang="ko-KR" altLang="en-US"/>
              <a:t>비료의 구분 및 종류</a:t>
            </a:r>
            <a:r>
              <a:rPr lang="en-US" altLang="ko-KR"/>
              <a:t>(</a:t>
            </a:r>
            <a:r>
              <a:rPr lang="ko-KR" altLang="en-US"/>
              <a:t>농촌진흥청 「비료공정규격」</a:t>
            </a:r>
            <a:r>
              <a:rPr lang="en-US" altLang="ko-KR"/>
              <a:t>, 2014)</a:t>
            </a:r>
          </a:p>
          <a:p>
            <a:pPr lvl="1"/>
            <a:r>
              <a:rPr lang="ko-KR" altLang="en-US"/>
              <a:t>비료공정규격</a:t>
            </a:r>
            <a:endParaRPr lang="en-US" altLang="ko-KR"/>
          </a:p>
          <a:p>
            <a:pPr lvl="2"/>
            <a:r>
              <a:rPr lang="ko-KR" altLang="en-US"/>
              <a:t>주성분의 최소량</a:t>
            </a:r>
            <a:r>
              <a:rPr lang="en-US" altLang="ko-KR"/>
              <a:t>, </a:t>
            </a:r>
            <a:r>
              <a:rPr lang="ko-KR" altLang="en-US"/>
              <a:t>비료에 함유할 수 있는 유해성분의 최대량</a:t>
            </a:r>
            <a:r>
              <a:rPr lang="en-US" altLang="ko-KR"/>
              <a:t>, </a:t>
            </a:r>
            <a:r>
              <a:rPr lang="ko-KR" altLang="en-US"/>
              <a:t>주성분의 효능 유지에 필요한 부가성분의 함유량과 유통기한 등 비료의 품질 유지를 위하여 농림축산식품부장관이 정하여 고시한 규격을 말한다</a:t>
            </a:r>
            <a:r>
              <a:rPr lang="en-US" altLang="ko-KR"/>
              <a:t>(</a:t>
            </a:r>
            <a:r>
              <a:rPr lang="ko-KR" altLang="en-US"/>
              <a:t>비 료관리법 제</a:t>
            </a:r>
            <a:r>
              <a:rPr lang="en-US" altLang="ko-KR"/>
              <a:t>2</a:t>
            </a:r>
            <a:r>
              <a:rPr lang="ko-KR" altLang="en-US"/>
              <a:t>조</a:t>
            </a:r>
            <a:r>
              <a:rPr lang="en-US" altLang="ko-KR"/>
              <a:t>).</a:t>
            </a:r>
          </a:p>
          <a:p>
            <a:pPr lvl="1"/>
            <a:r>
              <a:rPr lang="ko-KR" altLang="en-US"/>
              <a:t>보통비료</a:t>
            </a:r>
            <a:r>
              <a:rPr lang="en-US" altLang="ko-KR"/>
              <a:t> </a:t>
            </a:r>
          </a:p>
          <a:p>
            <a:pPr lvl="2"/>
            <a:r>
              <a:rPr lang="ko-KR" altLang="en-US"/>
              <a:t>질소질</a:t>
            </a:r>
            <a:r>
              <a:rPr lang="en-US" altLang="ko-KR"/>
              <a:t>, </a:t>
            </a:r>
            <a:r>
              <a:rPr lang="ko-KR" altLang="en-US"/>
              <a:t>인산질</a:t>
            </a:r>
            <a:r>
              <a:rPr lang="en-US" altLang="ko-KR"/>
              <a:t>,</a:t>
            </a:r>
            <a:r>
              <a:rPr lang="ko-KR" altLang="en-US"/>
              <a:t>칼리질</a:t>
            </a:r>
            <a:r>
              <a:rPr lang="en-US" altLang="ko-KR"/>
              <a:t>,</a:t>
            </a:r>
            <a:r>
              <a:rPr lang="ko-KR" altLang="en-US"/>
              <a:t>복합비료 등 </a:t>
            </a:r>
            <a:r>
              <a:rPr lang="en-US" altLang="ko-KR"/>
              <a:t>9</a:t>
            </a:r>
            <a:r>
              <a:rPr lang="ko-KR" altLang="en-US"/>
              <a:t>종</a:t>
            </a:r>
            <a:endParaRPr lang="en-US" altLang="ko-KR"/>
          </a:p>
          <a:p>
            <a:pPr lvl="1"/>
            <a:r>
              <a:rPr lang="ko-KR" altLang="en-US"/>
              <a:t>부산물비료 </a:t>
            </a:r>
            <a:r>
              <a:rPr lang="en-US" altLang="ko-KR"/>
              <a:t>: </a:t>
            </a:r>
            <a:r>
              <a:rPr lang="ko-KR" altLang="en-US"/>
              <a:t>농업</a:t>
            </a:r>
            <a:r>
              <a:rPr lang="en-US" altLang="ko-KR"/>
              <a:t>,</a:t>
            </a:r>
            <a:r>
              <a:rPr lang="ko-KR" altLang="en-US"/>
              <a:t>어업등의 과정에서 나온 부산물로 만든 비료</a:t>
            </a:r>
            <a:endParaRPr lang="en-US" altLang="ko-KR"/>
          </a:p>
          <a:p>
            <a:pPr lvl="2"/>
            <a:r>
              <a:rPr lang="ko-KR" altLang="en-US"/>
              <a:t>부숙유기질비료 </a:t>
            </a:r>
            <a:r>
              <a:rPr lang="en-US" altLang="ko-KR"/>
              <a:t>: </a:t>
            </a:r>
            <a:r>
              <a:rPr lang="ko-KR" altLang="en-US"/>
              <a:t>가축분퇴비</a:t>
            </a:r>
            <a:r>
              <a:rPr lang="en-US" altLang="ko-KR"/>
              <a:t>, </a:t>
            </a:r>
            <a:r>
              <a:rPr lang="ko-KR" altLang="en-US"/>
              <a:t>퇴비등 </a:t>
            </a:r>
            <a:r>
              <a:rPr lang="en-US" altLang="ko-KR"/>
              <a:t>9</a:t>
            </a:r>
            <a:r>
              <a:rPr lang="ko-KR" altLang="en-US"/>
              <a:t>종</a:t>
            </a:r>
            <a:endParaRPr lang="en-US" altLang="ko-KR"/>
          </a:p>
          <a:p>
            <a:pPr lvl="2"/>
            <a:r>
              <a:rPr lang="ko-KR" altLang="en-US"/>
              <a:t>유기질비료 </a:t>
            </a:r>
            <a:r>
              <a:rPr lang="en-US" altLang="ko-KR"/>
              <a:t>: </a:t>
            </a:r>
            <a:r>
              <a:rPr lang="ko-KR" altLang="en-US"/>
              <a:t>어박</a:t>
            </a:r>
            <a:r>
              <a:rPr lang="en-US" altLang="ko-KR"/>
              <a:t>,</a:t>
            </a:r>
            <a:r>
              <a:rPr lang="ko-KR" altLang="en-US"/>
              <a:t>골분등 </a:t>
            </a:r>
            <a:r>
              <a:rPr lang="en-US" altLang="ko-KR"/>
              <a:t>18</a:t>
            </a:r>
            <a:r>
              <a:rPr lang="ko-KR" altLang="en-US"/>
              <a:t>종</a:t>
            </a:r>
            <a:endParaRPr lang="en-US" altLang="ko-KR"/>
          </a:p>
          <a:p>
            <a:pPr lvl="2"/>
            <a:r>
              <a:rPr lang="en-US" altLang="ko-KR"/>
              <a:t> </a:t>
            </a:r>
            <a:r>
              <a:rPr lang="ko-KR" altLang="en-US"/>
              <a:t>미생물비료</a:t>
            </a:r>
            <a:r>
              <a:rPr lang="en-US" altLang="ko-KR"/>
              <a:t>, </a:t>
            </a:r>
            <a:r>
              <a:rPr lang="ko-KR" altLang="en-US"/>
              <a:t>건계분</a:t>
            </a:r>
            <a:r>
              <a:rPr lang="en-US" altLang="ko-KR"/>
              <a:t>,</a:t>
            </a:r>
            <a:r>
              <a:rPr lang="ko-KR" altLang="en-US"/>
              <a:t>지렁이 등 </a:t>
            </a:r>
            <a:r>
              <a:rPr lang="en-US" altLang="ko-KR"/>
              <a:t>30</a:t>
            </a:r>
            <a:r>
              <a:rPr lang="ko-KR" altLang="en-US"/>
              <a:t>종</a:t>
            </a:r>
            <a:endParaRPr lang="en-US" altLang="ko-KR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9B1C76C-7B97-4B06-AD6D-3A9809C4E04C}"/>
              </a:ext>
            </a:extLst>
          </p:cNvPr>
          <p:cNvSpPr/>
          <p:nvPr/>
        </p:nvSpPr>
        <p:spPr>
          <a:xfrm>
            <a:off x="8870951" y="33803"/>
            <a:ext cx="3124200" cy="2306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900" b="1"/>
              <a:t>분류기준에따른 비료의 종류</a:t>
            </a:r>
            <a:r>
              <a:rPr lang="en-US" altLang="ko-KR" sz="900" b="1"/>
              <a:t>(</a:t>
            </a:r>
            <a:r>
              <a:rPr lang="ko-KR" altLang="en-US" sz="900" b="1"/>
              <a:t>류순호와 임선욱</a:t>
            </a:r>
            <a:r>
              <a:rPr lang="en-US" altLang="ko-KR" sz="900" b="1"/>
              <a:t>, 1989)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구입 경로 	판매비료(금비), 자급비료(경제비료)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생산 수단 	천연비료, 화학(공업)비료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원료 급원 	동물질, 식물질, 광물질, 잡질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화학적 형태 	</a:t>
            </a:r>
            <a:r>
              <a:rPr lang="ko-KR" altLang="en-US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유기질</a:t>
            </a:r>
            <a:r>
              <a:rPr lang="en-US" altLang="ko-KR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(C</a:t>
            </a:r>
            <a:r>
              <a:rPr lang="ko-KR" altLang="en-US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함유</a:t>
            </a:r>
            <a:r>
              <a:rPr lang="en-US" altLang="ko-KR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무기질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주성분 	질소질비료, 인산질비료, 칼륨질비료, </a:t>
            </a:r>
            <a:br>
              <a:rPr lang="en-US" altLang="ko-KR" sz="900">
                <a:latin typeface="HY신명조" panose="02030600000101010101" pitchFamily="18" charset="-127"/>
                <a:ea typeface="HY신명조" panose="02030600000101010101" pitchFamily="18" charset="-127"/>
              </a:rPr>
            </a:br>
            <a:r>
              <a:rPr lang="en-US" altLang="ko-KR" sz="900">
                <a:latin typeface="HY신명조" panose="02030600000101010101" pitchFamily="18" charset="-127"/>
                <a:ea typeface="HY신명조" panose="02030600000101010101" pitchFamily="18" charset="-127"/>
              </a:rPr>
              <a:t>                        </a:t>
            </a:r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특수성분 또는 미량요소 비료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부성분 	황산근, 염화물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반응(화학적, 생리적) 	산성, 중성, 염기성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성분 함량	고도(농후)비료, 저도(희박)비료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제조 과정 	단비, 복비(배합비료, 화성비료)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비효 발현 	</a:t>
            </a:r>
            <a:r>
              <a:rPr lang="ko-KR" altLang="en-US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속효성, 완효성, 지효성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비효 형식 	직접, 간접, 자극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물리적 형태	</a:t>
            </a:r>
            <a:r>
              <a:rPr lang="ko-KR" altLang="en-US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고체, 액체, 기체, 입상, 분상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시용 시기 	</a:t>
            </a:r>
            <a:r>
              <a:rPr lang="ko-KR" altLang="en-US" sz="90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기비, 추비(분얼비, 수비, 실비)</a:t>
            </a:r>
          </a:p>
          <a:p>
            <a:r>
              <a:rPr lang="ko-KR" altLang="en-US" sz="900">
                <a:latin typeface="HY신명조" panose="02030600000101010101" pitchFamily="18" charset="-127"/>
                <a:ea typeface="HY신명조" panose="02030600000101010101" pitchFamily="18" charset="-127"/>
              </a:rPr>
              <a:t>규격	</a:t>
            </a:r>
            <a:r>
              <a:rPr lang="ko-KR" altLang="en-US" sz="900" b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보통비료, 부산물비료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FF61F2F-D054-4AFC-81D7-93FEF24F3240}"/>
              </a:ext>
            </a:extLst>
          </p:cNvPr>
          <p:cNvGrpSpPr/>
          <p:nvPr/>
        </p:nvGrpSpPr>
        <p:grpSpPr>
          <a:xfrm>
            <a:off x="8229600" y="2442017"/>
            <a:ext cx="3962401" cy="4422807"/>
            <a:chOff x="8564595" y="2655623"/>
            <a:chExt cx="3627405" cy="4209201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FC1F06F-EBEC-4DD4-AF1F-31B1D362C461}"/>
                </a:ext>
              </a:extLst>
            </p:cNvPr>
            <p:cNvGrpSpPr/>
            <p:nvPr/>
          </p:nvGrpSpPr>
          <p:grpSpPr>
            <a:xfrm>
              <a:off x="8564595" y="2655623"/>
              <a:ext cx="3627405" cy="4209201"/>
              <a:chOff x="5702649" y="423081"/>
              <a:chExt cx="4438309" cy="5470784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038C12E9-3D74-4C55-A7BA-33020EB11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2649" y="423081"/>
                <a:ext cx="4438309" cy="1799019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EEF41B19-0739-48A8-B127-14086F611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4669" y="2208329"/>
                <a:ext cx="4397939" cy="3685536"/>
              </a:xfrm>
              <a:prstGeom prst="rect">
                <a:avLst/>
              </a:prstGeom>
            </p:spPr>
          </p:pic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ED39EB0-006E-4D07-A16A-5CC0BD8DBC33}"/>
                </a:ext>
              </a:extLst>
            </p:cNvPr>
            <p:cNvSpPr/>
            <p:nvPr/>
          </p:nvSpPr>
          <p:spPr>
            <a:xfrm>
              <a:off x="8789158" y="4039782"/>
              <a:ext cx="566382" cy="30703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2A031CE-5F76-4AE5-959C-6E822D87DA91}"/>
                </a:ext>
              </a:extLst>
            </p:cNvPr>
            <p:cNvSpPr/>
            <p:nvPr/>
          </p:nvSpPr>
          <p:spPr>
            <a:xfrm>
              <a:off x="8774385" y="5650716"/>
              <a:ext cx="566382" cy="253744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5FDE3BE-3D2E-49F3-97E0-881660B953D8}"/>
                </a:ext>
              </a:extLst>
            </p:cNvPr>
            <p:cNvSpPr/>
            <p:nvPr/>
          </p:nvSpPr>
          <p:spPr>
            <a:xfrm>
              <a:off x="8783481" y="5960068"/>
              <a:ext cx="566382" cy="253744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9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530D6A-1DE6-40D6-ADFF-5FC82DFF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2.2 </a:t>
            </a:r>
            <a:r>
              <a:rPr lang="ko-KR" altLang="en-US"/>
              <a:t>화학비료</a:t>
            </a:r>
            <a:r>
              <a:rPr lang="en-US" altLang="ko-KR"/>
              <a:t>/</a:t>
            </a:r>
            <a:r>
              <a:rPr lang="ko-KR" altLang="en-US"/>
              <a:t>유기질비료</a:t>
            </a:r>
            <a:r>
              <a:rPr lang="en-US" altLang="ko-KR"/>
              <a:t>/</a:t>
            </a:r>
            <a:r>
              <a:rPr lang="ko-KR" altLang="en-US"/>
              <a:t>퇴비의 비효발현 및 지속시간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74E92D-2DBE-4470-8D3D-F8E7C1C0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6214128" cy="491852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/>
              <a:t>화학비료</a:t>
            </a:r>
            <a:r>
              <a:rPr lang="en-US" altLang="ko-KR"/>
              <a:t> </a:t>
            </a:r>
          </a:p>
          <a:p>
            <a:pPr lvl="2"/>
            <a:r>
              <a:rPr lang="ko-KR" altLang="en-US"/>
              <a:t>화학비료 </a:t>
            </a:r>
            <a:r>
              <a:rPr lang="en-US" altLang="ko-KR"/>
              <a:t>: </a:t>
            </a:r>
            <a:r>
              <a:rPr lang="ko-KR" altLang="en-US"/>
              <a:t>속효성</a:t>
            </a:r>
            <a:r>
              <a:rPr lang="en-US" altLang="ko-KR"/>
              <a:t>(1</a:t>
            </a:r>
            <a:r>
              <a:rPr lang="ko-KR" altLang="en-US"/>
              <a:t>주</a:t>
            </a:r>
            <a:r>
              <a:rPr lang="en-US" altLang="ko-KR"/>
              <a:t>,1</a:t>
            </a:r>
            <a:r>
              <a:rPr lang="ko-KR" altLang="en-US"/>
              <a:t>개월</a:t>
            </a:r>
            <a:r>
              <a:rPr lang="en-US" altLang="ko-KR"/>
              <a:t>), </a:t>
            </a:r>
            <a:r>
              <a:rPr lang="ko-KR" altLang="en-US"/>
              <a:t>시비후 </a:t>
            </a:r>
            <a:r>
              <a:rPr lang="en-US" altLang="ko-KR"/>
              <a:t>1</a:t>
            </a:r>
            <a:r>
              <a:rPr lang="ko-KR" altLang="en-US"/>
              <a:t>주후 </a:t>
            </a:r>
            <a:r>
              <a:rPr lang="en-US" altLang="ko-KR"/>
              <a:t>3</a:t>
            </a:r>
            <a:r>
              <a:rPr lang="ko-KR" altLang="en-US"/>
              <a:t>주까지</a:t>
            </a:r>
            <a:endParaRPr lang="en-US" altLang="ko-KR"/>
          </a:p>
          <a:p>
            <a:pPr lvl="2"/>
            <a:r>
              <a:rPr lang="ko-KR" altLang="en-US"/>
              <a:t>시비후 흙속의 알갱이 </a:t>
            </a:r>
            <a:r>
              <a:rPr lang="en-US" altLang="ko-KR"/>
              <a:t>+ </a:t>
            </a:r>
            <a:r>
              <a:rPr lang="ko-KR" altLang="en-US"/>
              <a:t>물 반응 </a:t>
            </a:r>
            <a:r>
              <a:rPr lang="en-US" altLang="ko-KR"/>
              <a:t>1</a:t>
            </a:r>
            <a:r>
              <a:rPr lang="ko-KR" altLang="en-US"/>
              <a:t>주일후 질산성질소</a:t>
            </a:r>
            <a:r>
              <a:rPr lang="en-US" altLang="ko-KR"/>
              <a:t>,</a:t>
            </a:r>
            <a:r>
              <a:rPr lang="ko-KR" altLang="en-US"/>
              <a:t>암모니아성질소의  흡수가능한 무기물비료가되고</a:t>
            </a:r>
            <a:endParaRPr lang="en-US" altLang="ko-KR"/>
          </a:p>
          <a:p>
            <a:pPr lvl="2"/>
            <a:r>
              <a:rPr lang="ko-KR" altLang="en-US"/>
              <a:t>증발</a:t>
            </a:r>
            <a:r>
              <a:rPr lang="en-US" altLang="ko-KR"/>
              <a:t>, </a:t>
            </a:r>
            <a:r>
              <a:rPr lang="ko-KR" altLang="en-US"/>
              <a:t>땅속에 스며들기</a:t>
            </a:r>
            <a:r>
              <a:rPr lang="en-US" altLang="ko-KR"/>
              <a:t>, </a:t>
            </a:r>
            <a:r>
              <a:rPr lang="ko-KR" altLang="en-US"/>
              <a:t>흘러나가기</a:t>
            </a:r>
            <a:r>
              <a:rPr lang="en-US" altLang="ko-KR"/>
              <a:t>, </a:t>
            </a:r>
            <a:r>
              <a:rPr lang="ko-KR" altLang="en-US"/>
              <a:t>식물이 흡수 </a:t>
            </a:r>
            <a:r>
              <a:rPr lang="en-US" altLang="ko-KR"/>
              <a:t>: 1</a:t>
            </a:r>
            <a:r>
              <a:rPr lang="ko-KR" altLang="en-US"/>
              <a:t>개월의 비효기간</a:t>
            </a:r>
            <a:endParaRPr lang="en-US" altLang="ko-KR"/>
          </a:p>
          <a:p>
            <a:r>
              <a:rPr lang="ko-KR" altLang="en-US"/>
              <a:t>유기물비료</a:t>
            </a:r>
            <a:r>
              <a:rPr lang="en-US" altLang="ko-KR"/>
              <a:t>(</a:t>
            </a:r>
            <a:r>
              <a:rPr lang="ko-KR" altLang="en-US"/>
              <a:t>유박비료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유기질비료</a:t>
            </a:r>
            <a:r>
              <a:rPr lang="en-US" altLang="ko-KR"/>
              <a:t>, </a:t>
            </a:r>
            <a:r>
              <a:rPr lang="ko-KR" altLang="en-US"/>
              <a:t>유박 </a:t>
            </a:r>
            <a:r>
              <a:rPr lang="en-US" altLang="ko-KR"/>
              <a:t>: </a:t>
            </a:r>
            <a:r>
              <a:rPr lang="ko-KR" altLang="en-US"/>
              <a:t>지효성</a:t>
            </a:r>
            <a:r>
              <a:rPr lang="en-US" altLang="ko-KR"/>
              <a:t>(2~3</a:t>
            </a:r>
            <a:r>
              <a:rPr lang="ko-KR" altLang="en-US"/>
              <a:t>주</a:t>
            </a:r>
            <a:r>
              <a:rPr lang="en-US" altLang="ko-KR"/>
              <a:t>), </a:t>
            </a:r>
            <a:r>
              <a:rPr lang="ko-KR" altLang="en-US"/>
              <a:t>완효성</a:t>
            </a:r>
            <a:r>
              <a:rPr lang="en-US" altLang="ko-KR"/>
              <a:t>(2</a:t>
            </a:r>
            <a:r>
              <a:rPr lang="ko-KR" altLang="en-US"/>
              <a:t>개월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유기물</a:t>
            </a:r>
            <a:r>
              <a:rPr lang="en-US" altLang="ko-KR"/>
              <a:t>:</a:t>
            </a:r>
            <a:r>
              <a:rPr lang="ko-KR" altLang="en-US"/>
              <a:t>계분등 부숙비료</a:t>
            </a:r>
            <a:r>
              <a:rPr lang="en-US" altLang="ko-KR"/>
              <a:t>(</a:t>
            </a:r>
            <a:r>
              <a:rPr lang="ko-KR" altLang="en-US"/>
              <a:t>미발효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유기물</a:t>
            </a:r>
            <a:r>
              <a:rPr lang="en-US" altLang="ko-KR"/>
              <a:t>+</a:t>
            </a:r>
            <a:r>
              <a:rPr lang="ko-KR" altLang="en-US"/>
              <a:t>곰팡이 발효  흡수가능한 무기물비료가된다</a:t>
            </a:r>
            <a:endParaRPr lang="en-US" altLang="ko-KR"/>
          </a:p>
          <a:p>
            <a:r>
              <a:rPr lang="ko-KR" altLang="en-US"/>
              <a:t>퇴비</a:t>
            </a:r>
            <a:endParaRPr lang="en-US" altLang="ko-KR"/>
          </a:p>
          <a:p>
            <a:pPr lvl="2"/>
            <a:r>
              <a:rPr lang="ko-KR" altLang="en-US"/>
              <a:t>유기비료</a:t>
            </a:r>
            <a:r>
              <a:rPr lang="en-US" altLang="ko-KR"/>
              <a:t>(</a:t>
            </a:r>
            <a:r>
              <a:rPr lang="ko-KR" altLang="en-US"/>
              <a:t>발효</a:t>
            </a:r>
            <a:r>
              <a:rPr lang="en-US" altLang="ko-KR"/>
              <a:t>)+</a:t>
            </a:r>
            <a:r>
              <a:rPr lang="ko-KR" altLang="en-US"/>
              <a:t>미생물 대사산물  </a:t>
            </a:r>
            <a:r>
              <a:rPr lang="en-US" altLang="ko-KR"/>
              <a:t>3</a:t>
            </a:r>
            <a:r>
              <a:rPr lang="ko-KR" altLang="en-US"/>
              <a:t>주후 흡수가능한 무기물비료가된다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퇴비 </a:t>
            </a:r>
            <a:r>
              <a:rPr lang="en-US" altLang="ko-KR"/>
              <a:t>: </a:t>
            </a:r>
            <a:r>
              <a:rPr lang="ko-KR" altLang="en-US"/>
              <a:t>지효성</a:t>
            </a:r>
            <a:r>
              <a:rPr lang="en-US" altLang="ko-KR"/>
              <a:t>(3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, </a:t>
            </a:r>
            <a:r>
              <a:rPr lang="ko-KR" altLang="en-US"/>
              <a:t>완효성</a:t>
            </a:r>
            <a:r>
              <a:rPr lang="en-US" altLang="ko-KR"/>
              <a:t>(3/6</a:t>
            </a:r>
            <a:r>
              <a:rPr lang="ko-KR" altLang="en-US"/>
              <a:t>개월</a:t>
            </a:r>
            <a:r>
              <a:rPr lang="en-US" altLang="ko-KR"/>
              <a:t>)</a:t>
            </a:r>
          </a:p>
          <a:p>
            <a:pPr lvl="3"/>
            <a:r>
              <a:rPr lang="ko-KR" altLang="en-US"/>
              <a:t>기비</a:t>
            </a:r>
            <a:r>
              <a:rPr lang="en-US" altLang="ko-KR"/>
              <a:t>:</a:t>
            </a:r>
            <a:r>
              <a:rPr lang="ko-KR" altLang="en-US"/>
              <a:t>늦은 겨울</a:t>
            </a:r>
            <a:r>
              <a:rPr lang="en-US" altLang="ko-KR"/>
              <a:t>/</a:t>
            </a:r>
            <a:r>
              <a:rPr lang="ko-KR" altLang="en-US"/>
              <a:t>이른봄</a:t>
            </a:r>
            <a:r>
              <a:rPr lang="en-US" altLang="ko-KR"/>
              <a:t>(</a:t>
            </a:r>
            <a:r>
              <a:rPr lang="ko-KR" altLang="en-US"/>
              <a:t>심근성</a:t>
            </a:r>
            <a:r>
              <a:rPr lang="en-US" altLang="ko-KR"/>
              <a:t>),  </a:t>
            </a:r>
            <a:r>
              <a:rPr lang="ko-KR" altLang="en-US"/>
              <a:t>추비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5~6</a:t>
            </a:r>
            <a:r>
              <a:rPr lang="ko-KR" altLang="en-US"/>
              <a:t>월</a:t>
            </a:r>
            <a:endParaRPr lang="en-US" altLang="ko-KR"/>
          </a:p>
          <a:p>
            <a:pPr lvl="2"/>
            <a:r>
              <a:rPr lang="en-US" altLang="ko-KR">
                <a:hlinkClick r:id="rId2"/>
              </a:rPr>
              <a:t>[</a:t>
            </a:r>
            <a:r>
              <a:rPr lang="ko-KR" altLang="en-US">
                <a:hlinkClick r:id="rId2"/>
              </a:rPr>
              <a:t>텃밭농부</a:t>
            </a:r>
            <a:r>
              <a:rPr lang="en-US" altLang="ko-KR">
                <a:hlinkClick r:id="rId2"/>
              </a:rPr>
              <a:t>.465] </a:t>
            </a:r>
            <a:r>
              <a:rPr lang="ko-KR" altLang="en-US">
                <a:hlinkClick r:id="rId2"/>
              </a:rPr>
              <a:t>겨울철 빈밭에 퇴비 미리 넣으면 좋을까요</a:t>
            </a:r>
            <a:r>
              <a:rPr lang="en-US" altLang="ko-KR">
                <a:hlinkClick r:id="rId2"/>
              </a:rPr>
              <a:t>?</a:t>
            </a:r>
            <a:endParaRPr lang="en-US" altLang="ko-KR"/>
          </a:p>
        </p:txBody>
      </p: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582C9632-5350-4F2D-AFDB-55A58C38D6CF}"/>
              </a:ext>
            </a:extLst>
          </p:cNvPr>
          <p:cNvGrpSpPr/>
          <p:nvPr/>
        </p:nvGrpSpPr>
        <p:grpSpPr>
          <a:xfrm>
            <a:off x="7111530" y="2346371"/>
            <a:ext cx="1702704" cy="832647"/>
            <a:chOff x="7957017" y="2308271"/>
            <a:chExt cx="3141664" cy="832647"/>
          </a:xfrm>
        </p:grpSpPr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4BF068B4-6040-4851-B3A8-1488545EAACD}"/>
                </a:ext>
              </a:extLst>
            </p:cNvPr>
            <p:cNvSpPr/>
            <p:nvPr/>
          </p:nvSpPr>
          <p:spPr>
            <a:xfrm>
              <a:off x="8003097" y="2314295"/>
              <a:ext cx="2875749" cy="8196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9D34551C-3AC0-4765-986F-2779E820B68F}"/>
                </a:ext>
              </a:extLst>
            </p:cNvPr>
            <p:cNvGrpSpPr/>
            <p:nvPr/>
          </p:nvGrpSpPr>
          <p:grpSpPr>
            <a:xfrm>
              <a:off x="7957017" y="2308271"/>
              <a:ext cx="3141664" cy="832647"/>
              <a:chOff x="7975661" y="2143591"/>
              <a:chExt cx="3141664" cy="832647"/>
            </a:xfrm>
          </p:grpSpPr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472F8175-862D-4064-AC10-5C29F02B4E45}"/>
                  </a:ext>
                </a:extLst>
              </p:cNvPr>
              <p:cNvGrpSpPr/>
              <p:nvPr/>
            </p:nvGrpSpPr>
            <p:grpSpPr>
              <a:xfrm>
                <a:off x="8007716" y="2362629"/>
                <a:ext cx="3109609" cy="613609"/>
                <a:chOff x="8139584" y="2415665"/>
                <a:chExt cx="4813730" cy="613609"/>
              </a:xfrm>
            </p:grpSpPr>
            <p:sp>
              <p:nvSpPr>
                <p:cNvPr id="81" name="직사각형 80">
                  <a:extLst>
                    <a:ext uri="{FF2B5EF4-FFF2-40B4-BE49-F238E27FC236}">
                      <a16:creationId xmlns:a16="http://schemas.microsoft.com/office/drawing/2014/main" id="{FEA6317C-C6B5-4EF3-B4BE-3EE319A0EBBE}"/>
                    </a:ext>
                  </a:extLst>
                </p:cNvPr>
                <p:cNvSpPr/>
                <p:nvPr/>
              </p:nvSpPr>
              <p:spPr>
                <a:xfrm>
                  <a:off x="9017553" y="2415665"/>
                  <a:ext cx="3052888" cy="400086"/>
                </a:xfrm>
                <a:prstGeom prst="rect">
                  <a:avLst/>
                </a:prstGeom>
                <a:pattFill prst="ltUpDi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grpSp>
              <p:nvGrpSpPr>
                <p:cNvPr id="82" name="그룹 81">
                  <a:extLst>
                    <a:ext uri="{FF2B5EF4-FFF2-40B4-BE49-F238E27FC236}">
                      <a16:creationId xmlns:a16="http://schemas.microsoft.com/office/drawing/2014/main" id="{DE4683CE-82FE-44E5-B6B0-18BE845A291A}"/>
                    </a:ext>
                  </a:extLst>
                </p:cNvPr>
                <p:cNvGrpSpPr/>
                <p:nvPr/>
              </p:nvGrpSpPr>
              <p:grpSpPr>
                <a:xfrm>
                  <a:off x="8351560" y="2777075"/>
                  <a:ext cx="3759955" cy="76067"/>
                  <a:chOff x="9109276" y="2783899"/>
                  <a:chExt cx="1683395" cy="76067"/>
                </a:xfrm>
              </p:grpSpPr>
              <p:cxnSp>
                <p:nvCxnSpPr>
                  <p:cNvPr id="84" name="직선 연결선 83">
                    <a:extLst>
                      <a:ext uri="{FF2B5EF4-FFF2-40B4-BE49-F238E27FC236}">
                        <a16:creationId xmlns:a16="http://schemas.microsoft.com/office/drawing/2014/main" id="{32EB94D9-5657-4E6B-8C69-A5FC3A6023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09276" y="2824223"/>
                    <a:ext cx="167937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직선 연결선 84">
                    <a:extLst>
                      <a:ext uri="{FF2B5EF4-FFF2-40B4-BE49-F238E27FC236}">
                        <a16:creationId xmlns:a16="http://schemas.microsoft.com/office/drawing/2014/main" id="{271FD66B-969A-498D-A73F-1D2B87F9999E}"/>
                      </a:ext>
                    </a:extLst>
                  </p:cNvPr>
                  <p:cNvCxnSpPr/>
                  <p:nvPr/>
                </p:nvCxnSpPr>
                <p:spPr>
                  <a:xfrm>
                    <a:off x="9109276" y="2783899"/>
                    <a:ext cx="0" cy="7606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직선 연결선 85">
                    <a:extLst>
                      <a:ext uri="{FF2B5EF4-FFF2-40B4-BE49-F238E27FC236}">
                        <a16:creationId xmlns:a16="http://schemas.microsoft.com/office/drawing/2014/main" id="{A1BF3373-421C-47C9-9B1F-99451841E2C6}"/>
                      </a:ext>
                    </a:extLst>
                  </p:cNvPr>
                  <p:cNvCxnSpPr/>
                  <p:nvPr/>
                </p:nvCxnSpPr>
                <p:spPr>
                  <a:xfrm>
                    <a:off x="9950973" y="2783899"/>
                    <a:ext cx="0" cy="7606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직선 연결선 86">
                    <a:extLst>
                      <a:ext uri="{FF2B5EF4-FFF2-40B4-BE49-F238E27FC236}">
                        <a16:creationId xmlns:a16="http://schemas.microsoft.com/office/drawing/2014/main" id="{7947DEB0-972E-4552-9AC9-CA6934C6A8BE}"/>
                      </a:ext>
                    </a:extLst>
                  </p:cNvPr>
                  <p:cNvCxnSpPr/>
                  <p:nvPr/>
                </p:nvCxnSpPr>
                <p:spPr>
                  <a:xfrm>
                    <a:off x="10792671" y="2783899"/>
                    <a:ext cx="0" cy="7606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AC3AA9FC-6018-4BE0-A009-E48E55728F03}"/>
                    </a:ext>
                  </a:extLst>
                </p:cNvPr>
                <p:cNvSpPr/>
                <p:nvPr/>
              </p:nvSpPr>
              <p:spPr>
                <a:xfrm>
                  <a:off x="8139584" y="2813830"/>
                  <a:ext cx="481373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800"/>
                    <a:t>시비</a:t>
                  </a:r>
                  <a:r>
                    <a:rPr lang="en-US" altLang="ko-KR" sz="800"/>
                    <a:t>            1             2</a:t>
                  </a:r>
                  <a:r>
                    <a:rPr lang="ko-KR" altLang="en-US" sz="800"/>
                    <a:t>개월</a:t>
                  </a:r>
                  <a:r>
                    <a:rPr lang="en-US" altLang="ko-KR" sz="800"/>
                    <a:t> </a:t>
                  </a:r>
                  <a:endParaRPr lang="ko-KR" altLang="en-US" sz="800"/>
                </a:p>
              </p:txBody>
            </p:sp>
          </p:grp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D128706E-F934-4C07-97BD-787A84B86822}"/>
                  </a:ext>
                </a:extLst>
              </p:cNvPr>
              <p:cNvSpPr/>
              <p:nvPr/>
            </p:nvSpPr>
            <p:spPr>
              <a:xfrm>
                <a:off x="8137189" y="2395790"/>
                <a:ext cx="2423079" cy="327411"/>
              </a:xfrm>
              <a:custGeom>
                <a:avLst/>
                <a:gdLst>
                  <a:gd name="connsiteX0" fmla="*/ 0 w 1633538"/>
                  <a:gd name="connsiteY0" fmla="*/ 420627 h 428113"/>
                  <a:gd name="connsiteX1" fmla="*/ 271463 w 1633538"/>
                  <a:gd name="connsiteY1" fmla="*/ 401577 h 428113"/>
                  <a:gd name="connsiteX2" fmla="*/ 361950 w 1633538"/>
                  <a:gd name="connsiteY2" fmla="*/ 349190 h 428113"/>
                  <a:gd name="connsiteX3" fmla="*/ 423863 w 1633538"/>
                  <a:gd name="connsiteY3" fmla="*/ 96777 h 428113"/>
                  <a:gd name="connsiteX4" fmla="*/ 619125 w 1633538"/>
                  <a:gd name="connsiteY4" fmla="*/ 20577 h 428113"/>
                  <a:gd name="connsiteX5" fmla="*/ 1428750 w 1633538"/>
                  <a:gd name="connsiteY5" fmla="*/ 34865 h 428113"/>
                  <a:gd name="connsiteX6" fmla="*/ 1600200 w 1633538"/>
                  <a:gd name="connsiteY6" fmla="*/ 392052 h 428113"/>
                  <a:gd name="connsiteX7" fmla="*/ 1628775 w 1633538"/>
                  <a:gd name="connsiteY7" fmla="*/ 415865 h 428113"/>
                  <a:gd name="connsiteX8" fmla="*/ 1628775 w 1633538"/>
                  <a:gd name="connsiteY8" fmla="*/ 415865 h 428113"/>
                  <a:gd name="connsiteX9" fmla="*/ 1633538 w 1633538"/>
                  <a:gd name="connsiteY9" fmla="*/ 425390 h 42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3538" h="428113">
                    <a:moveTo>
                      <a:pt x="0" y="420627"/>
                    </a:moveTo>
                    <a:cubicBezTo>
                      <a:pt x="105569" y="417055"/>
                      <a:pt x="211138" y="413483"/>
                      <a:pt x="271463" y="401577"/>
                    </a:cubicBezTo>
                    <a:cubicBezTo>
                      <a:pt x="331788" y="389671"/>
                      <a:pt x="336550" y="399990"/>
                      <a:pt x="361950" y="349190"/>
                    </a:cubicBezTo>
                    <a:cubicBezTo>
                      <a:pt x="387350" y="298390"/>
                      <a:pt x="381001" y="151546"/>
                      <a:pt x="423863" y="96777"/>
                    </a:cubicBezTo>
                    <a:cubicBezTo>
                      <a:pt x="466725" y="42008"/>
                      <a:pt x="451644" y="30896"/>
                      <a:pt x="619125" y="20577"/>
                    </a:cubicBezTo>
                    <a:cubicBezTo>
                      <a:pt x="786606" y="10258"/>
                      <a:pt x="1265238" y="-27048"/>
                      <a:pt x="1428750" y="34865"/>
                    </a:cubicBezTo>
                    <a:cubicBezTo>
                      <a:pt x="1592263" y="96777"/>
                      <a:pt x="1566863" y="328552"/>
                      <a:pt x="1600200" y="392052"/>
                    </a:cubicBezTo>
                    <a:cubicBezTo>
                      <a:pt x="1633537" y="455552"/>
                      <a:pt x="1628775" y="415865"/>
                      <a:pt x="1628775" y="415865"/>
                    </a:cubicBezTo>
                    <a:lnTo>
                      <a:pt x="1628775" y="415865"/>
                    </a:lnTo>
                    <a:lnTo>
                      <a:pt x="1633538" y="4253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3EE110FD-411D-45F4-974A-3262C0484AC5}"/>
                  </a:ext>
                </a:extLst>
              </p:cNvPr>
              <p:cNvSpPr/>
              <p:nvPr/>
            </p:nvSpPr>
            <p:spPr>
              <a:xfrm>
                <a:off x="7975661" y="2143591"/>
                <a:ext cx="104227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800"/>
                  <a:t>유박비료 비효기간</a:t>
                </a:r>
              </a:p>
            </p:txBody>
          </p: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AAF30092-1760-4CD6-BA7B-F8048026DEE3}"/>
                  </a:ext>
                </a:extLst>
              </p:cNvPr>
              <p:cNvCxnSpPr/>
              <p:nvPr/>
            </p:nvCxnSpPr>
            <p:spPr>
              <a:xfrm>
                <a:off x="8743141" y="2724039"/>
                <a:ext cx="0" cy="7606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640C101A-69CF-4984-ADFA-79EF5773CAC2}"/>
                  </a:ext>
                </a:extLst>
              </p:cNvPr>
              <p:cNvCxnSpPr/>
              <p:nvPr/>
            </p:nvCxnSpPr>
            <p:spPr>
              <a:xfrm>
                <a:off x="9028891" y="2730389"/>
                <a:ext cx="0" cy="7606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C3AB96A8-8F90-4D21-A636-18D65DECDBE0}"/>
                  </a:ext>
                </a:extLst>
              </p:cNvPr>
              <p:cNvCxnSpPr/>
              <p:nvPr/>
            </p:nvCxnSpPr>
            <p:spPr>
              <a:xfrm>
                <a:off x="8412941" y="2730389"/>
                <a:ext cx="0" cy="7606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>
                <a:extLst>
                  <a:ext uri="{FF2B5EF4-FFF2-40B4-BE49-F238E27FC236}">
                    <a16:creationId xmlns:a16="http://schemas.microsoft.com/office/drawing/2014/main" id="{74E92459-084A-48CA-9153-69699D52205D}"/>
                  </a:ext>
                </a:extLst>
              </p:cNvPr>
              <p:cNvCxnSpPr/>
              <p:nvPr/>
            </p:nvCxnSpPr>
            <p:spPr>
              <a:xfrm>
                <a:off x="9975041" y="2724039"/>
                <a:ext cx="0" cy="7606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>
                <a:extLst>
                  <a:ext uri="{FF2B5EF4-FFF2-40B4-BE49-F238E27FC236}">
                    <a16:creationId xmlns:a16="http://schemas.microsoft.com/office/drawing/2014/main" id="{CDF9C911-4C46-40BD-A159-324596FDE2B3}"/>
                  </a:ext>
                </a:extLst>
              </p:cNvPr>
              <p:cNvCxnSpPr/>
              <p:nvPr/>
            </p:nvCxnSpPr>
            <p:spPr>
              <a:xfrm>
                <a:off x="10260791" y="2730389"/>
                <a:ext cx="0" cy="7606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22895180-E284-49C5-B824-1EDF13888D0C}"/>
                  </a:ext>
                </a:extLst>
              </p:cNvPr>
              <p:cNvCxnSpPr/>
              <p:nvPr/>
            </p:nvCxnSpPr>
            <p:spPr>
              <a:xfrm>
                <a:off x="9644841" y="2730389"/>
                <a:ext cx="0" cy="7606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3" name="표 132">
            <a:extLst>
              <a:ext uri="{FF2B5EF4-FFF2-40B4-BE49-F238E27FC236}">
                <a16:creationId xmlns:a16="http://schemas.microsoft.com/office/drawing/2014/main" id="{125CCC7D-1754-4B52-9117-DB5782AD7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82759"/>
              </p:ext>
            </p:extLst>
          </p:nvPr>
        </p:nvGraphicFramePr>
        <p:xfrm>
          <a:off x="7075551" y="4932815"/>
          <a:ext cx="4641851" cy="148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78">
                  <a:extLst>
                    <a:ext uri="{9D8B030D-6E8A-4147-A177-3AD203B41FA5}">
                      <a16:colId xmlns:a16="http://schemas.microsoft.com/office/drawing/2014/main" val="2072437257"/>
                    </a:ext>
                  </a:extLst>
                </a:gridCol>
                <a:gridCol w="1222521">
                  <a:extLst>
                    <a:ext uri="{9D8B030D-6E8A-4147-A177-3AD203B41FA5}">
                      <a16:colId xmlns:a16="http://schemas.microsoft.com/office/drawing/2014/main" val="2095551797"/>
                    </a:ext>
                  </a:extLst>
                </a:gridCol>
                <a:gridCol w="1300223">
                  <a:extLst>
                    <a:ext uri="{9D8B030D-6E8A-4147-A177-3AD203B41FA5}">
                      <a16:colId xmlns:a16="http://schemas.microsoft.com/office/drawing/2014/main" val="4139436056"/>
                    </a:ext>
                  </a:extLst>
                </a:gridCol>
                <a:gridCol w="776229">
                  <a:extLst>
                    <a:ext uri="{9D8B030D-6E8A-4147-A177-3AD203B41FA5}">
                      <a16:colId xmlns:a16="http://schemas.microsoft.com/office/drawing/2014/main" val="1529313617"/>
                    </a:ext>
                  </a:extLst>
                </a:gridCol>
              </a:tblGrid>
              <a:tr h="134842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유기질비료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퇴비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화학비료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414820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/>
                        <a:t>NPK</a:t>
                      </a:r>
                      <a:r>
                        <a:rPr lang="ko-KR" altLang="en-US" sz="800"/>
                        <a:t>함량표시</a:t>
                      </a:r>
                      <a:endParaRPr lang="en-US" altLang="ko-KR" sz="800"/>
                    </a:p>
                    <a:p>
                      <a:pPr latinLnBrk="1"/>
                      <a:r>
                        <a:rPr lang="en-US" altLang="ko-KR" sz="800"/>
                        <a:t>NPK</a:t>
                      </a:r>
                      <a:r>
                        <a:rPr lang="ko-KR" altLang="en-US" sz="800"/>
                        <a:t>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염분함량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유기물함량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수분함량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제품상태</a:t>
                      </a:r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비효지속기간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비효발현시기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토양개량효과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의무</a:t>
                      </a:r>
                      <a:endParaRPr lang="en-US" altLang="ko-KR" sz="800"/>
                    </a:p>
                    <a:p>
                      <a:pPr latinLnBrk="1"/>
                      <a:r>
                        <a:rPr lang="en-US" altLang="ko-KR" sz="800"/>
                        <a:t>7%</a:t>
                      </a:r>
                      <a:r>
                        <a:rPr lang="ko-KR" altLang="en-US" sz="800"/>
                        <a:t>이상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거의없다</a:t>
                      </a:r>
                      <a:r>
                        <a:rPr lang="en-US" altLang="ko-KR" sz="800"/>
                        <a:t>.</a:t>
                      </a:r>
                    </a:p>
                    <a:p>
                      <a:pPr latinLnBrk="1"/>
                      <a:r>
                        <a:rPr lang="en-US" altLang="ko-KR" sz="800"/>
                        <a:t>60~70%</a:t>
                      </a:r>
                    </a:p>
                    <a:p>
                      <a:pPr latinLnBrk="1"/>
                      <a:r>
                        <a:rPr lang="en-US" altLang="ko-KR" sz="800"/>
                        <a:t>20%</a:t>
                      </a:r>
                    </a:p>
                    <a:p>
                      <a:pPr latinLnBrk="1"/>
                      <a:r>
                        <a:rPr lang="ko-KR" altLang="en-US" sz="800"/>
                        <a:t>미발효 유기물</a:t>
                      </a:r>
                      <a:r>
                        <a:rPr lang="en-US" altLang="ko-KR" sz="800"/>
                        <a:t>, </a:t>
                      </a:r>
                      <a:r>
                        <a:rPr lang="ko-KR" altLang="en-US" sz="800"/>
                        <a:t>토양에서 발효후  서서히 발효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장시간 유박 </a:t>
                      </a:r>
                      <a:r>
                        <a:rPr lang="en-US" altLang="ko-KR" sz="800"/>
                        <a:t>2</a:t>
                      </a:r>
                      <a:r>
                        <a:rPr lang="ko-KR" altLang="en-US" sz="800"/>
                        <a:t>월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완효성</a:t>
                      </a:r>
                      <a:r>
                        <a:rPr lang="en-US" altLang="ko-KR" sz="800"/>
                        <a:t>,</a:t>
                      </a:r>
                      <a:r>
                        <a:rPr lang="ko-KR" altLang="en-US" sz="800"/>
                        <a:t>지효성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큼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/>
                        <a:t>X</a:t>
                      </a:r>
                    </a:p>
                    <a:p>
                      <a:pPr latinLnBrk="1"/>
                      <a:r>
                        <a:rPr lang="en-US" altLang="ko-KR" sz="800"/>
                        <a:t>3%</a:t>
                      </a:r>
                      <a:r>
                        <a:rPr lang="ko-KR" altLang="en-US" sz="800"/>
                        <a:t>내외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있으므로 염류집적주의</a:t>
                      </a:r>
                      <a:endParaRPr lang="en-US" altLang="ko-KR" sz="800"/>
                    </a:p>
                    <a:p>
                      <a:pPr latinLnBrk="1"/>
                      <a:r>
                        <a:rPr lang="en-US" altLang="ko-KR" sz="800"/>
                        <a:t>25~30%</a:t>
                      </a:r>
                    </a:p>
                    <a:p>
                      <a:pPr latinLnBrk="1"/>
                      <a:r>
                        <a:rPr lang="en-US" altLang="ko-KR" sz="800"/>
                        <a:t>50%</a:t>
                      </a:r>
                    </a:p>
                    <a:p>
                      <a:pPr latinLnBrk="1"/>
                      <a:r>
                        <a:rPr lang="ko-KR" altLang="en-US" sz="800"/>
                        <a:t>발효 유기물</a:t>
                      </a:r>
                      <a:r>
                        <a:rPr lang="en-US" altLang="ko-KR" sz="800"/>
                        <a:t>, </a:t>
                      </a:r>
                      <a:r>
                        <a:rPr lang="ko-KR" altLang="en-US" sz="800"/>
                        <a:t>미생물 대사산물로 장시간 발효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장시간 </a:t>
                      </a:r>
                      <a:r>
                        <a:rPr lang="en-US" altLang="ko-KR" sz="800"/>
                        <a:t>6</a:t>
                      </a:r>
                      <a:r>
                        <a:rPr lang="ko-KR" altLang="en-US" sz="800"/>
                        <a:t>월</a:t>
                      </a:r>
                      <a:r>
                        <a:rPr lang="en-US" altLang="ko-KR" sz="800"/>
                        <a:t>(3</a:t>
                      </a:r>
                      <a:r>
                        <a:rPr lang="ko-KR" altLang="en-US" sz="800"/>
                        <a:t>월</a:t>
                      </a:r>
                      <a:r>
                        <a:rPr lang="en-US" altLang="ko-KR" sz="800"/>
                        <a:t>)</a:t>
                      </a:r>
                    </a:p>
                    <a:p>
                      <a:pPr marL="0" marR="0" lvl="0" indent="0" algn="l" defTabSz="5143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/>
                        <a:t>완효성</a:t>
                      </a:r>
                      <a:r>
                        <a:rPr lang="en-US" altLang="ko-KR" sz="800"/>
                        <a:t>,</a:t>
                      </a:r>
                      <a:r>
                        <a:rPr lang="ko-KR" altLang="en-US" sz="800"/>
                        <a:t>지효성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큼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단시간 </a:t>
                      </a:r>
                      <a:r>
                        <a:rPr lang="en-US" altLang="ko-KR" sz="800"/>
                        <a:t>1</a:t>
                      </a:r>
                      <a:r>
                        <a:rPr lang="ko-KR" altLang="en-US" sz="800"/>
                        <a:t>월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속효성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적음</a:t>
                      </a:r>
                    </a:p>
                  </a:txBody>
                  <a:tcPr marL="0" marR="36000" marT="36000" marB="36000"/>
                </a:tc>
                <a:extLst>
                  <a:ext uri="{0D108BD9-81ED-4DB2-BD59-A6C34878D82A}">
                    <a16:rowId xmlns:a16="http://schemas.microsoft.com/office/drawing/2014/main" val="1260392443"/>
                  </a:ext>
                </a:extLst>
              </a:tr>
            </a:tbl>
          </a:graphicData>
        </a:graphic>
      </p:graphicFrame>
      <p:grpSp>
        <p:nvGrpSpPr>
          <p:cNvPr id="6" name="그룹 5">
            <a:extLst>
              <a:ext uri="{FF2B5EF4-FFF2-40B4-BE49-F238E27FC236}">
                <a16:creationId xmlns:a16="http://schemas.microsoft.com/office/drawing/2014/main" id="{FB64A9C2-D1C7-4A7B-92FD-D29EC481830D}"/>
              </a:ext>
            </a:extLst>
          </p:cNvPr>
          <p:cNvGrpSpPr/>
          <p:nvPr/>
        </p:nvGrpSpPr>
        <p:grpSpPr>
          <a:xfrm>
            <a:off x="7052328" y="1371236"/>
            <a:ext cx="1579575" cy="847628"/>
            <a:chOff x="7052328" y="1371236"/>
            <a:chExt cx="1579575" cy="847628"/>
          </a:xfrm>
        </p:grpSpPr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4FD914C9-2D29-4947-BD74-83BD98EF6601}"/>
                </a:ext>
              </a:extLst>
            </p:cNvPr>
            <p:cNvSpPr/>
            <p:nvPr/>
          </p:nvSpPr>
          <p:spPr>
            <a:xfrm>
              <a:off x="7109452" y="1392757"/>
              <a:ext cx="1522451" cy="8196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BAB4578-6FB5-477F-BE9F-B98FD64004B1}"/>
                </a:ext>
              </a:extLst>
            </p:cNvPr>
            <p:cNvSpPr/>
            <p:nvPr/>
          </p:nvSpPr>
          <p:spPr>
            <a:xfrm>
              <a:off x="7337265" y="1585873"/>
              <a:ext cx="526174" cy="400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9E6DE16-9BCE-4235-8A99-E15603F8258D}"/>
                </a:ext>
              </a:extLst>
            </p:cNvPr>
            <p:cNvSpPr/>
            <p:nvPr/>
          </p:nvSpPr>
          <p:spPr>
            <a:xfrm>
              <a:off x="7052328" y="2003420"/>
              <a:ext cx="15585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800"/>
                <a:t>시비</a:t>
              </a:r>
              <a:r>
                <a:rPr lang="en-US" altLang="ko-KR" sz="800"/>
                <a:t>            1</a:t>
              </a:r>
              <a:r>
                <a:rPr lang="ko-KR" altLang="en-US" sz="800"/>
                <a:t>개월</a:t>
              </a: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AB210CD9-EC04-4A55-9048-6026CFBA563D}"/>
                </a:ext>
              </a:extLst>
            </p:cNvPr>
            <p:cNvSpPr/>
            <p:nvPr/>
          </p:nvSpPr>
          <p:spPr>
            <a:xfrm>
              <a:off x="7067551" y="1371236"/>
              <a:ext cx="574340" cy="215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ko-KR" altLang="en-US" sz="800"/>
                <a:t>화학비료 비효기간</a:t>
              </a:r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78ED9081-9A3E-405D-8E8F-20E361CD2DF8}"/>
                </a:ext>
              </a:extLst>
            </p:cNvPr>
            <p:cNvSpPr/>
            <p:nvPr/>
          </p:nvSpPr>
          <p:spPr>
            <a:xfrm>
              <a:off x="7283158" y="1657598"/>
              <a:ext cx="580282" cy="330834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0" i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892F3BF2-6F4F-403C-8EF1-2B81A3AC3DB2}"/>
                </a:ext>
              </a:extLst>
            </p:cNvPr>
            <p:cNvSpPr/>
            <p:nvPr/>
          </p:nvSpPr>
          <p:spPr>
            <a:xfrm>
              <a:off x="7177999" y="1697262"/>
              <a:ext cx="700663" cy="293058"/>
            </a:xfrm>
            <a:custGeom>
              <a:avLst/>
              <a:gdLst>
                <a:gd name="connsiteX0" fmla="*/ 0 w 1633538"/>
                <a:gd name="connsiteY0" fmla="*/ 420627 h 428113"/>
                <a:gd name="connsiteX1" fmla="*/ 271463 w 1633538"/>
                <a:gd name="connsiteY1" fmla="*/ 401577 h 428113"/>
                <a:gd name="connsiteX2" fmla="*/ 361950 w 1633538"/>
                <a:gd name="connsiteY2" fmla="*/ 349190 h 428113"/>
                <a:gd name="connsiteX3" fmla="*/ 423863 w 1633538"/>
                <a:gd name="connsiteY3" fmla="*/ 96777 h 428113"/>
                <a:gd name="connsiteX4" fmla="*/ 619125 w 1633538"/>
                <a:gd name="connsiteY4" fmla="*/ 20577 h 428113"/>
                <a:gd name="connsiteX5" fmla="*/ 1428750 w 1633538"/>
                <a:gd name="connsiteY5" fmla="*/ 34865 h 428113"/>
                <a:gd name="connsiteX6" fmla="*/ 1600200 w 1633538"/>
                <a:gd name="connsiteY6" fmla="*/ 392052 h 428113"/>
                <a:gd name="connsiteX7" fmla="*/ 1628775 w 1633538"/>
                <a:gd name="connsiteY7" fmla="*/ 415865 h 428113"/>
                <a:gd name="connsiteX8" fmla="*/ 1628775 w 1633538"/>
                <a:gd name="connsiteY8" fmla="*/ 415865 h 428113"/>
                <a:gd name="connsiteX9" fmla="*/ 1633538 w 1633538"/>
                <a:gd name="connsiteY9" fmla="*/ 425390 h 4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3538" h="428113">
                  <a:moveTo>
                    <a:pt x="0" y="420627"/>
                  </a:moveTo>
                  <a:cubicBezTo>
                    <a:pt x="105569" y="417055"/>
                    <a:pt x="211138" y="413483"/>
                    <a:pt x="271463" y="401577"/>
                  </a:cubicBezTo>
                  <a:cubicBezTo>
                    <a:pt x="331788" y="389671"/>
                    <a:pt x="336550" y="399990"/>
                    <a:pt x="361950" y="349190"/>
                  </a:cubicBezTo>
                  <a:cubicBezTo>
                    <a:pt x="387350" y="298390"/>
                    <a:pt x="381001" y="151546"/>
                    <a:pt x="423863" y="96777"/>
                  </a:cubicBezTo>
                  <a:cubicBezTo>
                    <a:pt x="466725" y="42008"/>
                    <a:pt x="451644" y="30896"/>
                    <a:pt x="619125" y="20577"/>
                  </a:cubicBezTo>
                  <a:cubicBezTo>
                    <a:pt x="786606" y="10258"/>
                    <a:pt x="1265238" y="-27048"/>
                    <a:pt x="1428750" y="34865"/>
                  </a:cubicBezTo>
                  <a:cubicBezTo>
                    <a:pt x="1592263" y="96777"/>
                    <a:pt x="1566863" y="328552"/>
                    <a:pt x="1600200" y="392052"/>
                  </a:cubicBezTo>
                  <a:cubicBezTo>
                    <a:pt x="1633537" y="455552"/>
                    <a:pt x="1628775" y="415865"/>
                    <a:pt x="1628775" y="415865"/>
                  </a:cubicBezTo>
                  <a:lnTo>
                    <a:pt x="1628775" y="415865"/>
                  </a:lnTo>
                  <a:lnTo>
                    <a:pt x="1633538" y="4253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EECAE52-D01A-43D0-839A-71E19471DA29}"/>
                </a:ext>
              </a:extLst>
            </p:cNvPr>
            <p:cNvGrpSpPr/>
            <p:nvPr/>
          </p:nvGrpSpPr>
          <p:grpSpPr>
            <a:xfrm>
              <a:off x="7180649" y="1934783"/>
              <a:ext cx="1372816" cy="88767"/>
              <a:chOff x="7180649" y="1934783"/>
              <a:chExt cx="1372816" cy="88767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85AE08EE-FE07-49C6-8350-20FC3562AD1A}"/>
                  </a:ext>
                </a:extLst>
              </p:cNvPr>
              <p:cNvGrpSpPr/>
              <p:nvPr/>
            </p:nvGrpSpPr>
            <p:grpSpPr>
              <a:xfrm>
                <a:off x="7180649" y="1950740"/>
                <a:ext cx="1372816" cy="69152"/>
                <a:chOff x="9109276" y="2787356"/>
                <a:chExt cx="1683395" cy="69152"/>
              </a:xfrm>
              <a:noFill/>
            </p:grpSpPr>
            <p:cxnSp>
              <p:nvCxnSpPr>
                <p:cNvPr id="58" name="직선 연결선 57">
                  <a:extLst>
                    <a:ext uri="{FF2B5EF4-FFF2-40B4-BE49-F238E27FC236}">
                      <a16:creationId xmlns:a16="http://schemas.microsoft.com/office/drawing/2014/main" id="{38DA829F-BFDD-4CE9-BEAD-113ABE6AC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9276" y="2824223"/>
                  <a:ext cx="1679374" cy="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직선 연결선 58">
                  <a:extLst>
                    <a:ext uri="{FF2B5EF4-FFF2-40B4-BE49-F238E27FC236}">
                      <a16:creationId xmlns:a16="http://schemas.microsoft.com/office/drawing/2014/main" id="{77BBB158-09D3-4820-9760-7158BBC041F1}"/>
                    </a:ext>
                  </a:extLst>
                </p:cNvPr>
                <p:cNvCxnSpPr/>
                <p:nvPr/>
              </p:nvCxnSpPr>
              <p:spPr>
                <a:xfrm>
                  <a:off x="9109276" y="2787356"/>
                  <a:ext cx="0" cy="69152"/>
                </a:xfrm>
                <a:prstGeom prst="line">
                  <a:avLst/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직선 연결선 61">
                  <a:extLst>
                    <a:ext uri="{FF2B5EF4-FFF2-40B4-BE49-F238E27FC236}">
                      <a16:creationId xmlns:a16="http://schemas.microsoft.com/office/drawing/2014/main" id="{89D93F19-83AD-48CD-B210-4821ABB82F45}"/>
                    </a:ext>
                  </a:extLst>
                </p:cNvPr>
                <p:cNvCxnSpPr/>
                <p:nvPr/>
              </p:nvCxnSpPr>
              <p:spPr>
                <a:xfrm>
                  <a:off x="9950974" y="2787356"/>
                  <a:ext cx="0" cy="69152"/>
                </a:xfrm>
                <a:prstGeom prst="line">
                  <a:avLst/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직선 연결선 64">
                  <a:extLst>
                    <a:ext uri="{FF2B5EF4-FFF2-40B4-BE49-F238E27FC236}">
                      <a16:creationId xmlns:a16="http://schemas.microsoft.com/office/drawing/2014/main" id="{47CED953-F633-4261-9244-5237CF205253}"/>
                    </a:ext>
                  </a:extLst>
                </p:cNvPr>
                <p:cNvCxnSpPr/>
                <p:nvPr/>
              </p:nvCxnSpPr>
              <p:spPr>
                <a:xfrm>
                  <a:off x="10792671" y="2787356"/>
                  <a:ext cx="0" cy="69152"/>
                </a:xfrm>
                <a:prstGeom prst="line">
                  <a:avLst/>
                </a:prstGeom>
                <a:grp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직선 연결선 93">
                <a:extLst>
                  <a:ext uri="{FF2B5EF4-FFF2-40B4-BE49-F238E27FC236}">
                    <a16:creationId xmlns:a16="http://schemas.microsoft.com/office/drawing/2014/main" id="{A2BC5C72-6B58-4B5B-8437-69DEA02FED5C}"/>
                  </a:ext>
                </a:extLst>
              </p:cNvPr>
              <p:cNvCxnSpPr/>
              <p:nvPr/>
            </p:nvCxnSpPr>
            <p:spPr>
              <a:xfrm>
                <a:off x="8222328" y="1941133"/>
                <a:ext cx="0" cy="76067"/>
              </a:xfrm>
              <a:prstGeom prst="line">
                <a:avLst/>
              </a:prstGeom>
              <a:noFill/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2470B287-8116-44D3-944A-833DE01D6540}"/>
                  </a:ext>
                </a:extLst>
              </p:cNvPr>
              <p:cNvCxnSpPr/>
              <p:nvPr/>
            </p:nvCxnSpPr>
            <p:spPr>
              <a:xfrm>
                <a:off x="8379789" y="1947483"/>
                <a:ext cx="0" cy="76067"/>
              </a:xfrm>
              <a:prstGeom prst="line">
                <a:avLst/>
              </a:prstGeom>
              <a:noFill/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>
                <a:extLst>
                  <a:ext uri="{FF2B5EF4-FFF2-40B4-BE49-F238E27FC236}">
                    <a16:creationId xmlns:a16="http://schemas.microsoft.com/office/drawing/2014/main" id="{EFEEBBD2-6D79-4FB5-A006-F933C663D1B2}"/>
                  </a:ext>
                </a:extLst>
              </p:cNvPr>
              <p:cNvCxnSpPr/>
              <p:nvPr/>
            </p:nvCxnSpPr>
            <p:spPr>
              <a:xfrm>
                <a:off x="8040372" y="1947483"/>
                <a:ext cx="0" cy="76067"/>
              </a:xfrm>
              <a:prstGeom prst="line">
                <a:avLst/>
              </a:prstGeom>
              <a:noFill/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>
                <a:extLst>
                  <a:ext uri="{FF2B5EF4-FFF2-40B4-BE49-F238E27FC236}">
                    <a16:creationId xmlns:a16="http://schemas.microsoft.com/office/drawing/2014/main" id="{9AD95ABD-9FC1-41E6-A040-53249D2BCF48}"/>
                  </a:ext>
                </a:extLst>
              </p:cNvPr>
              <p:cNvCxnSpPr/>
              <p:nvPr/>
            </p:nvCxnSpPr>
            <p:spPr>
              <a:xfrm>
                <a:off x="7522500" y="1934783"/>
                <a:ext cx="0" cy="76067"/>
              </a:xfrm>
              <a:prstGeom prst="line">
                <a:avLst/>
              </a:prstGeom>
              <a:noFill/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>
                <a:extLst>
                  <a:ext uri="{FF2B5EF4-FFF2-40B4-BE49-F238E27FC236}">
                    <a16:creationId xmlns:a16="http://schemas.microsoft.com/office/drawing/2014/main" id="{F33F8771-60FA-469A-86F2-118EB83FD882}"/>
                  </a:ext>
                </a:extLst>
              </p:cNvPr>
              <p:cNvCxnSpPr/>
              <p:nvPr/>
            </p:nvCxnSpPr>
            <p:spPr>
              <a:xfrm>
                <a:off x="7679961" y="1941133"/>
                <a:ext cx="0" cy="76067"/>
              </a:xfrm>
              <a:prstGeom prst="line">
                <a:avLst/>
              </a:prstGeom>
              <a:noFill/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>
                <a:extLst>
                  <a:ext uri="{FF2B5EF4-FFF2-40B4-BE49-F238E27FC236}">
                    <a16:creationId xmlns:a16="http://schemas.microsoft.com/office/drawing/2014/main" id="{F483F581-ADB5-4C0C-9369-2B60CA52168D}"/>
                  </a:ext>
                </a:extLst>
              </p:cNvPr>
              <p:cNvCxnSpPr/>
              <p:nvPr/>
            </p:nvCxnSpPr>
            <p:spPr>
              <a:xfrm>
                <a:off x="7340545" y="1941133"/>
                <a:ext cx="0" cy="76067"/>
              </a:xfrm>
              <a:prstGeom prst="line">
                <a:avLst/>
              </a:prstGeom>
              <a:noFill/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0F7EF79-3029-4AAB-B539-58D8007B9F03}"/>
              </a:ext>
            </a:extLst>
          </p:cNvPr>
          <p:cNvGrpSpPr/>
          <p:nvPr/>
        </p:nvGrpSpPr>
        <p:grpSpPr>
          <a:xfrm>
            <a:off x="7034354" y="3305603"/>
            <a:ext cx="4604364" cy="819677"/>
            <a:chOff x="7164512" y="3751692"/>
            <a:chExt cx="4298967" cy="819677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41C2A6A-C948-449A-82A1-41F8826C9159}"/>
                </a:ext>
              </a:extLst>
            </p:cNvPr>
            <p:cNvGrpSpPr/>
            <p:nvPr/>
          </p:nvGrpSpPr>
          <p:grpSpPr>
            <a:xfrm>
              <a:off x="7164512" y="3751692"/>
              <a:ext cx="4298967" cy="819677"/>
              <a:chOff x="8006440" y="3213048"/>
              <a:chExt cx="4126973" cy="819677"/>
            </a:xfrm>
          </p:grpSpPr>
          <p:sp>
            <p:nvSpPr>
              <p:cNvPr id="125" name="직사각형 124">
                <a:extLst>
                  <a:ext uri="{FF2B5EF4-FFF2-40B4-BE49-F238E27FC236}">
                    <a16:creationId xmlns:a16="http://schemas.microsoft.com/office/drawing/2014/main" id="{3B0D987D-AB57-4F35-A720-802A4C63B0C0}"/>
                  </a:ext>
                </a:extLst>
              </p:cNvPr>
              <p:cNvSpPr/>
              <p:nvPr/>
            </p:nvSpPr>
            <p:spPr>
              <a:xfrm>
                <a:off x="8073753" y="3213048"/>
                <a:ext cx="3992349" cy="8196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grpSp>
            <p:nvGrpSpPr>
              <p:cNvPr id="120" name="그룹 119">
                <a:extLst>
                  <a:ext uri="{FF2B5EF4-FFF2-40B4-BE49-F238E27FC236}">
                    <a16:creationId xmlns:a16="http://schemas.microsoft.com/office/drawing/2014/main" id="{C81373DC-14B4-48F6-8094-F2FB22E82CF2}"/>
                  </a:ext>
                </a:extLst>
              </p:cNvPr>
              <p:cNvGrpSpPr/>
              <p:nvPr/>
            </p:nvGrpSpPr>
            <p:grpSpPr>
              <a:xfrm>
                <a:off x="8006440" y="3223628"/>
                <a:ext cx="4126973" cy="803825"/>
                <a:chOff x="7820107" y="3218259"/>
                <a:chExt cx="4126973" cy="803825"/>
              </a:xfrm>
            </p:grpSpPr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B26A7231-7FC1-4E90-B41F-DE19509F6FAA}"/>
                    </a:ext>
                  </a:extLst>
                </p:cNvPr>
                <p:cNvSpPr/>
                <p:nvPr/>
              </p:nvSpPr>
              <p:spPr>
                <a:xfrm>
                  <a:off x="8313428" y="3368324"/>
                  <a:ext cx="1588582" cy="400086"/>
                </a:xfrm>
                <a:prstGeom prst="rect">
                  <a:avLst/>
                </a:prstGeom>
                <a:pattFill prst="ltUpDi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0" i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50" name="직사각형 49">
                  <a:extLst>
                    <a:ext uri="{FF2B5EF4-FFF2-40B4-BE49-F238E27FC236}">
                      <a16:creationId xmlns:a16="http://schemas.microsoft.com/office/drawing/2014/main" id="{1B8872A9-8204-49F5-B1CB-899D75A238DD}"/>
                    </a:ext>
                  </a:extLst>
                </p:cNvPr>
                <p:cNvSpPr/>
                <p:nvPr/>
              </p:nvSpPr>
              <p:spPr>
                <a:xfrm>
                  <a:off x="7820107" y="3806640"/>
                  <a:ext cx="4126973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800"/>
                    <a:t>시비</a:t>
                  </a:r>
                  <a:r>
                    <a:rPr lang="en-US" altLang="ko-KR" sz="800"/>
                    <a:t>              1                 2                 3                 4                  5              6</a:t>
                  </a:r>
                  <a:r>
                    <a:rPr lang="ko-KR" altLang="en-US" sz="800"/>
                    <a:t>개월</a:t>
                  </a:r>
                  <a:r>
                    <a:rPr lang="en-US" altLang="ko-KR" sz="800"/>
                    <a:t> </a:t>
                  </a:r>
                  <a:endParaRPr lang="ko-KR" altLang="en-US" sz="800"/>
                </a:p>
              </p:txBody>
            </p:sp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9B022B7C-CAD7-4022-8626-EEE520029D3D}"/>
                    </a:ext>
                  </a:extLst>
                </p:cNvPr>
                <p:cNvSpPr/>
                <p:nvPr/>
              </p:nvSpPr>
              <p:spPr>
                <a:xfrm>
                  <a:off x="7848646" y="3218259"/>
                  <a:ext cx="83708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800"/>
                    <a:t>퇴비 비효기간</a:t>
                  </a:r>
                </a:p>
              </p:txBody>
            </p:sp>
            <p:grpSp>
              <p:nvGrpSpPr>
                <p:cNvPr id="119" name="그룹 118">
                  <a:extLst>
                    <a:ext uri="{FF2B5EF4-FFF2-40B4-BE49-F238E27FC236}">
                      <a16:creationId xmlns:a16="http://schemas.microsoft.com/office/drawing/2014/main" id="{FE31B31F-5B00-48DD-A850-F627569594D9}"/>
                    </a:ext>
                  </a:extLst>
                </p:cNvPr>
                <p:cNvGrpSpPr/>
                <p:nvPr/>
              </p:nvGrpSpPr>
              <p:grpSpPr>
                <a:xfrm>
                  <a:off x="7942310" y="3737801"/>
                  <a:ext cx="3663454" cy="84655"/>
                  <a:chOff x="7942310" y="3750501"/>
                  <a:chExt cx="3663454" cy="84655"/>
                </a:xfrm>
              </p:grpSpPr>
              <p:grpSp>
                <p:nvGrpSpPr>
                  <p:cNvPr id="18" name="그룹 17">
                    <a:extLst>
                      <a:ext uri="{FF2B5EF4-FFF2-40B4-BE49-F238E27FC236}">
                        <a16:creationId xmlns:a16="http://schemas.microsoft.com/office/drawing/2014/main" id="{70970367-3721-43B6-BD00-6F6901CCCB8B}"/>
                      </a:ext>
                    </a:extLst>
                  </p:cNvPr>
                  <p:cNvGrpSpPr/>
                  <p:nvPr/>
                </p:nvGrpSpPr>
                <p:grpSpPr>
                  <a:xfrm>
                    <a:off x="7942310" y="3750501"/>
                    <a:ext cx="3663454" cy="76067"/>
                    <a:chOff x="9109276" y="2793357"/>
                    <a:chExt cx="1683395" cy="57150"/>
                  </a:xfrm>
                </p:grpSpPr>
                <p:cxnSp>
                  <p:nvCxnSpPr>
                    <p:cNvPr id="5" name="직선 연결선 4">
                      <a:extLst>
                        <a:ext uri="{FF2B5EF4-FFF2-40B4-BE49-F238E27FC236}">
                          <a16:creationId xmlns:a16="http://schemas.microsoft.com/office/drawing/2014/main" id="{13C15C1A-E113-4A39-B2A0-B1C280E556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09276" y="2824223"/>
                      <a:ext cx="1679374" cy="0"/>
                    </a:xfrm>
                    <a:prstGeom prst="line">
                      <a:avLst/>
                    </a:prstGeom>
                    <a:ln w="63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직선 연결선 7">
                      <a:extLst>
                        <a:ext uri="{FF2B5EF4-FFF2-40B4-BE49-F238E27FC236}">
                          <a16:creationId xmlns:a16="http://schemas.microsoft.com/office/drawing/2014/main" id="{A5558B85-77DB-40F3-9FD0-434EBA41D62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109276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직선 연결선 8">
                      <a:extLst>
                        <a:ext uri="{FF2B5EF4-FFF2-40B4-BE49-F238E27FC236}">
                          <a16:creationId xmlns:a16="http://schemas.microsoft.com/office/drawing/2014/main" id="{F85862CC-C0C0-4438-8CEC-9A1F5A5C88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89841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직선 연결선 9">
                      <a:extLst>
                        <a:ext uri="{FF2B5EF4-FFF2-40B4-BE49-F238E27FC236}">
                          <a16:creationId xmlns:a16="http://schemas.microsoft.com/office/drawing/2014/main" id="{6DEC142A-D03F-428A-8F65-F006009B7B0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670407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직선 연결선 10">
                      <a:extLst>
                        <a:ext uri="{FF2B5EF4-FFF2-40B4-BE49-F238E27FC236}">
                          <a16:creationId xmlns:a16="http://schemas.microsoft.com/office/drawing/2014/main" id="{66B82ECC-FB0F-4B96-ABEE-59740807BB4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950973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직선 연결선 12">
                      <a:extLst>
                        <a:ext uri="{FF2B5EF4-FFF2-40B4-BE49-F238E27FC236}">
                          <a16:creationId xmlns:a16="http://schemas.microsoft.com/office/drawing/2014/main" id="{6246A721-757B-4D01-9C9F-492F4F94EA5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231539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직선 연결선 13">
                      <a:extLst>
                        <a:ext uri="{FF2B5EF4-FFF2-40B4-BE49-F238E27FC236}">
                          <a16:creationId xmlns:a16="http://schemas.microsoft.com/office/drawing/2014/main" id="{6F8D2B1F-8B6B-449E-8601-46EBB6A313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512105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직선 연결선 14">
                      <a:extLst>
                        <a:ext uri="{FF2B5EF4-FFF2-40B4-BE49-F238E27FC236}">
                          <a16:creationId xmlns:a16="http://schemas.microsoft.com/office/drawing/2014/main" id="{A5162168-47FC-4B71-8228-8103D6ACFE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792671" y="2793357"/>
                      <a:ext cx="0" cy="5715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1" name="직선 연결선 100">
                    <a:extLst>
                      <a:ext uri="{FF2B5EF4-FFF2-40B4-BE49-F238E27FC236}">
                        <a16:creationId xmlns:a16="http://schemas.microsoft.com/office/drawing/2014/main" id="{D9685551-1440-4A9F-9A28-FFE1D37A8877}"/>
                      </a:ext>
                    </a:extLst>
                  </p:cNvPr>
                  <p:cNvCxnSpPr/>
                  <p:nvPr/>
                </p:nvCxnSpPr>
                <p:spPr>
                  <a:xfrm>
                    <a:off x="107179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직선 연결선 101">
                    <a:extLst>
                      <a:ext uri="{FF2B5EF4-FFF2-40B4-BE49-F238E27FC236}">
                        <a16:creationId xmlns:a16="http://schemas.microsoft.com/office/drawing/2014/main" id="{6209DAE0-1360-45E4-90B0-9C3BEA3886BE}"/>
                      </a:ext>
                    </a:extLst>
                  </p:cNvPr>
                  <p:cNvCxnSpPr/>
                  <p:nvPr/>
                </p:nvCxnSpPr>
                <p:spPr>
                  <a:xfrm>
                    <a:off x="1085134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직선 연결선 102">
                    <a:extLst>
                      <a:ext uri="{FF2B5EF4-FFF2-40B4-BE49-F238E27FC236}">
                        <a16:creationId xmlns:a16="http://schemas.microsoft.com/office/drawing/2014/main" id="{5D17D647-4946-4B1C-B2E4-FD6F6988120E}"/>
                      </a:ext>
                    </a:extLst>
                  </p:cNvPr>
                  <p:cNvCxnSpPr/>
                  <p:nvPr/>
                </p:nvCxnSpPr>
                <p:spPr>
                  <a:xfrm>
                    <a:off x="105655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직선 연결선 103">
                    <a:extLst>
                      <a:ext uri="{FF2B5EF4-FFF2-40B4-BE49-F238E27FC236}">
                        <a16:creationId xmlns:a16="http://schemas.microsoft.com/office/drawing/2014/main" id="{6EA470C6-AEB8-4C91-849C-B1AE3D59C943}"/>
                      </a:ext>
                    </a:extLst>
                  </p:cNvPr>
                  <p:cNvCxnSpPr/>
                  <p:nvPr/>
                </p:nvCxnSpPr>
                <p:spPr>
                  <a:xfrm>
                    <a:off x="113021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직선 연결선 104">
                    <a:extLst>
                      <a:ext uri="{FF2B5EF4-FFF2-40B4-BE49-F238E27FC236}">
                        <a16:creationId xmlns:a16="http://schemas.microsoft.com/office/drawing/2014/main" id="{C6FDD33F-D02E-4AEF-9179-FC44E6202350}"/>
                      </a:ext>
                    </a:extLst>
                  </p:cNvPr>
                  <p:cNvCxnSpPr/>
                  <p:nvPr/>
                </p:nvCxnSpPr>
                <p:spPr>
                  <a:xfrm>
                    <a:off x="1143554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직선 연결선 105">
                    <a:extLst>
                      <a:ext uri="{FF2B5EF4-FFF2-40B4-BE49-F238E27FC236}">
                        <a16:creationId xmlns:a16="http://schemas.microsoft.com/office/drawing/2014/main" id="{456A3A36-FD03-4B09-83E0-E9BD22074D2B}"/>
                      </a:ext>
                    </a:extLst>
                  </p:cNvPr>
                  <p:cNvCxnSpPr/>
                  <p:nvPr/>
                </p:nvCxnSpPr>
                <p:spPr>
                  <a:xfrm>
                    <a:off x="111497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직선 연결선 106">
                    <a:extLst>
                      <a:ext uri="{FF2B5EF4-FFF2-40B4-BE49-F238E27FC236}">
                        <a16:creationId xmlns:a16="http://schemas.microsoft.com/office/drawing/2014/main" id="{D1ECEB09-BDD3-431A-914A-1EDEDC82E636}"/>
                      </a:ext>
                    </a:extLst>
                  </p:cNvPr>
                  <p:cNvCxnSpPr/>
                  <p:nvPr/>
                </p:nvCxnSpPr>
                <p:spPr>
                  <a:xfrm>
                    <a:off x="824784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직선 연결선 107">
                    <a:extLst>
                      <a:ext uri="{FF2B5EF4-FFF2-40B4-BE49-F238E27FC236}">
                        <a16:creationId xmlns:a16="http://schemas.microsoft.com/office/drawing/2014/main" id="{27C16969-8DCF-48C6-886B-423436C00E40}"/>
                      </a:ext>
                    </a:extLst>
                  </p:cNvPr>
                  <p:cNvCxnSpPr/>
                  <p:nvPr/>
                </p:nvCxnSpPr>
                <p:spPr>
                  <a:xfrm>
                    <a:off x="83811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직선 연결선 108">
                    <a:extLst>
                      <a:ext uri="{FF2B5EF4-FFF2-40B4-BE49-F238E27FC236}">
                        <a16:creationId xmlns:a16="http://schemas.microsoft.com/office/drawing/2014/main" id="{439BE0F2-9741-4B9E-A11A-AEAE0E2D5EBD}"/>
                      </a:ext>
                    </a:extLst>
                  </p:cNvPr>
                  <p:cNvCxnSpPr/>
                  <p:nvPr/>
                </p:nvCxnSpPr>
                <p:spPr>
                  <a:xfrm>
                    <a:off x="809544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직선 연결선 109">
                    <a:extLst>
                      <a:ext uri="{FF2B5EF4-FFF2-40B4-BE49-F238E27FC236}">
                        <a16:creationId xmlns:a16="http://schemas.microsoft.com/office/drawing/2014/main" id="{D483606E-F3A5-4C85-A4D2-646001DDAC1D}"/>
                      </a:ext>
                    </a:extLst>
                  </p:cNvPr>
                  <p:cNvCxnSpPr/>
                  <p:nvPr/>
                </p:nvCxnSpPr>
                <p:spPr>
                  <a:xfrm>
                    <a:off x="88510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직선 연결선 110">
                    <a:extLst>
                      <a:ext uri="{FF2B5EF4-FFF2-40B4-BE49-F238E27FC236}">
                        <a16:creationId xmlns:a16="http://schemas.microsoft.com/office/drawing/2014/main" id="{31A01E52-39D8-4E60-913B-2AE5E18151C4}"/>
                      </a:ext>
                    </a:extLst>
                  </p:cNvPr>
                  <p:cNvCxnSpPr/>
                  <p:nvPr/>
                </p:nvCxnSpPr>
                <p:spPr>
                  <a:xfrm>
                    <a:off x="898444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직선 연결선 111">
                    <a:extLst>
                      <a:ext uri="{FF2B5EF4-FFF2-40B4-BE49-F238E27FC236}">
                        <a16:creationId xmlns:a16="http://schemas.microsoft.com/office/drawing/2014/main" id="{FD5ADDC8-899A-4F4B-A58A-7CF5CCAE2B09}"/>
                      </a:ext>
                    </a:extLst>
                  </p:cNvPr>
                  <p:cNvCxnSpPr/>
                  <p:nvPr/>
                </p:nvCxnSpPr>
                <p:spPr>
                  <a:xfrm>
                    <a:off x="86986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직선 연결선 112">
                    <a:extLst>
                      <a:ext uri="{FF2B5EF4-FFF2-40B4-BE49-F238E27FC236}">
                        <a16:creationId xmlns:a16="http://schemas.microsoft.com/office/drawing/2014/main" id="{E4FC27A3-E2AF-4A21-8C6D-39BD1EA0051B}"/>
                      </a:ext>
                    </a:extLst>
                  </p:cNvPr>
                  <p:cNvCxnSpPr/>
                  <p:nvPr/>
                </p:nvCxnSpPr>
                <p:spPr>
                  <a:xfrm>
                    <a:off x="94733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직선 연결선 113">
                    <a:extLst>
                      <a:ext uri="{FF2B5EF4-FFF2-40B4-BE49-F238E27FC236}">
                        <a16:creationId xmlns:a16="http://schemas.microsoft.com/office/drawing/2014/main" id="{D6B0A3C0-E762-4654-82EA-76CF7A1FE92E}"/>
                      </a:ext>
                    </a:extLst>
                  </p:cNvPr>
                  <p:cNvCxnSpPr/>
                  <p:nvPr/>
                </p:nvCxnSpPr>
                <p:spPr>
                  <a:xfrm>
                    <a:off x="960674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직선 연결선 114">
                    <a:extLst>
                      <a:ext uri="{FF2B5EF4-FFF2-40B4-BE49-F238E27FC236}">
                        <a16:creationId xmlns:a16="http://schemas.microsoft.com/office/drawing/2014/main" id="{8C82836C-8E6F-4833-8341-312C7F0E2561}"/>
                      </a:ext>
                    </a:extLst>
                  </p:cNvPr>
                  <p:cNvCxnSpPr/>
                  <p:nvPr/>
                </p:nvCxnSpPr>
                <p:spPr>
                  <a:xfrm>
                    <a:off x="9320991" y="375273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직선 연결선 115">
                    <a:extLst>
                      <a:ext uri="{FF2B5EF4-FFF2-40B4-BE49-F238E27FC236}">
                        <a16:creationId xmlns:a16="http://schemas.microsoft.com/office/drawing/2014/main" id="{0D9915CB-EDC0-433A-9A30-782DF5BEA0F7}"/>
                      </a:ext>
                    </a:extLst>
                  </p:cNvPr>
                  <p:cNvCxnSpPr/>
                  <p:nvPr/>
                </p:nvCxnSpPr>
                <p:spPr>
                  <a:xfrm>
                    <a:off x="10082991" y="375908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직선 연결선 116">
                    <a:extLst>
                      <a:ext uri="{FF2B5EF4-FFF2-40B4-BE49-F238E27FC236}">
                        <a16:creationId xmlns:a16="http://schemas.microsoft.com/office/drawing/2014/main" id="{F2493952-6C82-4407-A488-2288CAD6C641}"/>
                      </a:ext>
                    </a:extLst>
                  </p:cNvPr>
                  <p:cNvCxnSpPr/>
                  <p:nvPr/>
                </p:nvCxnSpPr>
                <p:spPr>
                  <a:xfrm>
                    <a:off x="10216341" y="375908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직선 연결선 117">
                    <a:extLst>
                      <a:ext uri="{FF2B5EF4-FFF2-40B4-BE49-F238E27FC236}">
                        <a16:creationId xmlns:a16="http://schemas.microsoft.com/office/drawing/2014/main" id="{8722A85A-5B12-4E68-A2E7-845D98DF06F1}"/>
                      </a:ext>
                    </a:extLst>
                  </p:cNvPr>
                  <p:cNvCxnSpPr/>
                  <p:nvPr/>
                </p:nvCxnSpPr>
                <p:spPr>
                  <a:xfrm>
                    <a:off x="9930591" y="3759089"/>
                    <a:ext cx="0" cy="76067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52CBF5D-B144-46D5-BD0C-4B9597D0A777}"/>
                </a:ext>
              </a:extLst>
            </p:cNvPr>
            <p:cNvSpPr/>
            <p:nvPr/>
          </p:nvSpPr>
          <p:spPr>
            <a:xfrm>
              <a:off x="7308195" y="3901863"/>
              <a:ext cx="3848668" cy="431327"/>
            </a:xfrm>
            <a:custGeom>
              <a:avLst/>
              <a:gdLst>
                <a:gd name="connsiteX0" fmla="*/ 0 w 3848668"/>
                <a:gd name="connsiteY0" fmla="*/ 431327 h 431327"/>
                <a:gd name="connsiteX1" fmla="*/ 402609 w 3848668"/>
                <a:gd name="connsiteY1" fmla="*/ 376736 h 431327"/>
                <a:gd name="connsiteX2" fmla="*/ 511791 w 3848668"/>
                <a:gd name="connsiteY2" fmla="*/ 315321 h 431327"/>
                <a:gd name="connsiteX3" fmla="*/ 627797 w 3848668"/>
                <a:gd name="connsiteY3" fmla="*/ 103781 h 431327"/>
                <a:gd name="connsiteX4" fmla="*/ 880280 w 3848668"/>
                <a:gd name="connsiteY4" fmla="*/ 8247 h 431327"/>
                <a:gd name="connsiteX5" fmla="*/ 1214650 w 3848668"/>
                <a:gd name="connsiteY5" fmla="*/ 15071 h 431327"/>
                <a:gd name="connsiteX6" fmla="*/ 1549020 w 3848668"/>
                <a:gd name="connsiteY6" fmla="*/ 96957 h 431327"/>
                <a:gd name="connsiteX7" fmla="*/ 1876567 w 3848668"/>
                <a:gd name="connsiteY7" fmla="*/ 212963 h 431327"/>
                <a:gd name="connsiteX8" fmla="*/ 2149522 w 3848668"/>
                <a:gd name="connsiteY8" fmla="*/ 322145 h 431327"/>
                <a:gd name="connsiteX9" fmla="*/ 2586250 w 3848668"/>
                <a:gd name="connsiteY9" fmla="*/ 369912 h 431327"/>
                <a:gd name="connsiteX10" fmla="*/ 3848668 w 3848668"/>
                <a:gd name="connsiteY10" fmla="*/ 410856 h 43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668" h="431327">
                  <a:moveTo>
                    <a:pt x="0" y="431327"/>
                  </a:moveTo>
                  <a:cubicBezTo>
                    <a:pt x="158655" y="413698"/>
                    <a:pt x="317311" y="396070"/>
                    <a:pt x="402609" y="376736"/>
                  </a:cubicBezTo>
                  <a:cubicBezTo>
                    <a:pt x="487907" y="357402"/>
                    <a:pt x="474260" y="360813"/>
                    <a:pt x="511791" y="315321"/>
                  </a:cubicBezTo>
                  <a:cubicBezTo>
                    <a:pt x="549322" y="269828"/>
                    <a:pt x="566382" y="154960"/>
                    <a:pt x="627797" y="103781"/>
                  </a:cubicBezTo>
                  <a:cubicBezTo>
                    <a:pt x="689212" y="52602"/>
                    <a:pt x="782471" y="23032"/>
                    <a:pt x="880280" y="8247"/>
                  </a:cubicBezTo>
                  <a:cubicBezTo>
                    <a:pt x="978089" y="-6538"/>
                    <a:pt x="1103193" y="286"/>
                    <a:pt x="1214650" y="15071"/>
                  </a:cubicBezTo>
                  <a:cubicBezTo>
                    <a:pt x="1326107" y="29856"/>
                    <a:pt x="1438701" y="63975"/>
                    <a:pt x="1549020" y="96957"/>
                  </a:cubicBezTo>
                  <a:cubicBezTo>
                    <a:pt x="1659339" y="129939"/>
                    <a:pt x="1776483" y="175432"/>
                    <a:pt x="1876567" y="212963"/>
                  </a:cubicBezTo>
                  <a:cubicBezTo>
                    <a:pt x="1976651" y="250494"/>
                    <a:pt x="2031242" y="295987"/>
                    <a:pt x="2149522" y="322145"/>
                  </a:cubicBezTo>
                  <a:cubicBezTo>
                    <a:pt x="2267802" y="348303"/>
                    <a:pt x="2303059" y="355127"/>
                    <a:pt x="2586250" y="369912"/>
                  </a:cubicBezTo>
                  <a:cubicBezTo>
                    <a:pt x="2869441" y="384697"/>
                    <a:pt x="3359054" y="397776"/>
                    <a:pt x="3848668" y="41085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596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A2E01426-93D7-4174-AF9A-BFE25743C3D8}"/>
              </a:ext>
            </a:extLst>
          </p:cNvPr>
          <p:cNvSpPr txBox="1">
            <a:spLocks/>
          </p:cNvSpPr>
          <p:nvPr/>
        </p:nvSpPr>
        <p:spPr>
          <a:xfrm>
            <a:off x="6146800" y="1124744"/>
            <a:ext cx="5797550" cy="568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1463" indent="-271463" algn="l" defTabSz="514350" rtl="0" eaLnBrk="1" latinLnBrk="1" hangingPunct="1">
              <a:lnSpc>
                <a:spcPct val="120000"/>
              </a:lnSpc>
              <a:spcBef>
                <a:spcPts val="563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1pPr>
            <a:lvl2pPr marL="536575" indent="-279400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2pPr>
            <a:lvl3pPr marL="808038" indent="-293688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6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3pPr>
            <a:lvl4pPr marL="982663" indent="-211138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4pPr>
            <a:lvl5pPr marL="1157288" indent="-128588" algn="l" defTabSz="514350" rtl="0" eaLnBrk="1" latinLnBrk="1" hangingPunct="1">
              <a:lnSpc>
                <a:spcPct val="120000"/>
              </a:lnSpc>
              <a:spcBef>
                <a:spcPts val="281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l"/>
              <a:defRPr sz="1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defRPr>
            </a:lvl5pPr>
            <a:lvl6pPr marL="1414463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1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퇴비</a:t>
            </a:r>
            <a:endParaRPr lang="en-US" altLang="ko-KR"/>
          </a:p>
          <a:p>
            <a:pPr lvl="2"/>
            <a:r>
              <a:rPr lang="ko-KR" altLang="en-US"/>
              <a:t>가축분과 톱밥등을 혼합</a:t>
            </a:r>
            <a:r>
              <a:rPr lang="en-US" altLang="ko-KR"/>
              <a:t>, </a:t>
            </a:r>
            <a:r>
              <a:rPr lang="ko-KR" altLang="en-US"/>
              <a:t>발효시킨비료</a:t>
            </a:r>
            <a:endParaRPr lang="en-US" altLang="ko-KR"/>
          </a:p>
          <a:p>
            <a:pPr lvl="2"/>
            <a:r>
              <a:rPr lang="ko-KR" altLang="en-US"/>
              <a:t>물</a:t>
            </a:r>
            <a:r>
              <a:rPr lang="en-US" altLang="ko-KR"/>
              <a:t>,</a:t>
            </a:r>
            <a:r>
              <a:rPr lang="ko-KR" altLang="en-US"/>
              <a:t>이슬과 미생물의 대사산물이 무기성영양분이되고 대부분 수용성이다</a:t>
            </a:r>
            <a:r>
              <a:rPr lang="en-US" altLang="ko-KR"/>
              <a:t>.</a:t>
            </a:r>
          </a:p>
          <a:p>
            <a:pPr lvl="2"/>
            <a:r>
              <a:rPr lang="en-US" altLang="ko-KR"/>
              <a:t>2~3</a:t>
            </a:r>
            <a:r>
              <a:rPr lang="ko-KR" altLang="en-US"/>
              <a:t>개월 비효가 지속된다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퇴비의 원료함량별 효능</a:t>
            </a:r>
            <a:endParaRPr lang="en-US" altLang="ko-KR"/>
          </a:p>
          <a:p>
            <a:pPr lvl="3"/>
            <a:r>
              <a:rPr lang="ko-KR" altLang="en-US"/>
              <a:t>유기질비료</a:t>
            </a:r>
            <a:r>
              <a:rPr lang="en-US" altLang="ko-KR"/>
              <a:t>(</a:t>
            </a:r>
            <a:r>
              <a:rPr lang="ko-KR" altLang="en-US"/>
              <a:t>미강</a:t>
            </a:r>
            <a:r>
              <a:rPr lang="en-US" altLang="ko-KR"/>
              <a:t>,</a:t>
            </a:r>
            <a:r>
              <a:rPr lang="ko-KR" altLang="en-US"/>
              <a:t>채종유박</a:t>
            </a:r>
            <a:r>
              <a:rPr lang="en-US" altLang="ko-KR"/>
              <a:t>,</a:t>
            </a:r>
            <a:r>
              <a:rPr lang="ko-KR" altLang="en-US"/>
              <a:t>폐사료</a:t>
            </a:r>
            <a:r>
              <a:rPr lang="en-US" altLang="ko-KR"/>
              <a:t>)&gt;</a:t>
            </a:r>
            <a:r>
              <a:rPr lang="ko-KR" altLang="en-US"/>
              <a:t>석화질비료</a:t>
            </a:r>
            <a:r>
              <a:rPr lang="en-US" altLang="ko-KR"/>
              <a:t>&gt;</a:t>
            </a:r>
            <a:r>
              <a:rPr lang="ko-KR" altLang="en-US"/>
              <a:t>톱밥</a:t>
            </a:r>
            <a:r>
              <a:rPr lang="en-US" altLang="ko-KR"/>
              <a:t>,</a:t>
            </a:r>
            <a:r>
              <a:rPr lang="ko-KR" altLang="en-US"/>
              <a:t>수피</a:t>
            </a:r>
            <a:r>
              <a:rPr lang="en-US" altLang="ko-KR"/>
              <a:t>,</a:t>
            </a:r>
            <a:r>
              <a:rPr lang="ko-KR" altLang="en-US"/>
              <a:t>왕겨</a:t>
            </a:r>
            <a:r>
              <a:rPr lang="en-US" altLang="ko-KR"/>
              <a:t>,</a:t>
            </a:r>
            <a:r>
              <a:rPr lang="ko-KR" altLang="en-US"/>
              <a:t>커피박등</a:t>
            </a:r>
            <a:r>
              <a:rPr lang="en-US" altLang="ko-KR"/>
              <a:t>&gt;</a:t>
            </a:r>
            <a:r>
              <a:rPr lang="ko-KR" altLang="en-US"/>
              <a:t>계분</a:t>
            </a:r>
            <a:r>
              <a:rPr lang="en-US" altLang="ko-KR"/>
              <a:t>,</a:t>
            </a:r>
            <a:r>
              <a:rPr lang="ko-KR" altLang="en-US"/>
              <a:t>돈분</a:t>
            </a:r>
            <a:r>
              <a:rPr lang="en-US" altLang="ko-KR"/>
              <a:t>,</a:t>
            </a:r>
            <a:r>
              <a:rPr lang="ko-KR" altLang="en-US"/>
              <a:t>우분</a:t>
            </a:r>
            <a:endParaRPr lang="en-US" altLang="ko-KR"/>
          </a:p>
          <a:p>
            <a:pPr lvl="2"/>
            <a:r>
              <a:rPr lang="ko-KR" altLang="en-US"/>
              <a:t>생산업자의 보증표</a:t>
            </a:r>
            <a:r>
              <a:rPr lang="en-US" altLang="ko-KR"/>
              <a:t>, </a:t>
            </a:r>
            <a:r>
              <a:rPr lang="ko-KR" altLang="en-US"/>
              <a:t>원료혼합비율을 보고 선택한다</a:t>
            </a:r>
            <a:r>
              <a:rPr lang="en-US" altLang="ko-KR"/>
              <a:t>.</a:t>
            </a:r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1"/>
            <a:r>
              <a:rPr lang="ko-KR" altLang="en-US"/>
              <a:t>유기질 비료</a:t>
            </a:r>
            <a:r>
              <a:rPr lang="en-US" altLang="ko-KR"/>
              <a:t>,</a:t>
            </a:r>
            <a:r>
              <a:rPr lang="ko-KR" altLang="en-US"/>
              <a:t> 퇴비</a:t>
            </a:r>
            <a:r>
              <a:rPr lang="en-US" altLang="ko-KR"/>
              <a:t>, </a:t>
            </a:r>
            <a:r>
              <a:rPr lang="ko-KR" altLang="en-US"/>
              <a:t>화학비료의 차이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밑거름으로 퇴비나 유기질비료를 주는 시기</a:t>
            </a:r>
            <a:endParaRPr lang="en-US" altLang="ko-KR"/>
          </a:p>
          <a:p>
            <a:pPr lvl="2"/>
            <a:r>
              <a:rPr lang="ko-KR" altLang="en-US"/>
              <a:t>분해된 성분이 뿌리에 전달되는 시간을 고려</a:t>
            </a:r>
            <a:endParaRPr lang="en-US" altLang="ko-KR"/>
          </a:p>
          <a:p>
            <a:pPr lvl="2"/>
            <a:r>
              <a:rPr lang="ko-KR" altLang="en-US"/>
              <a:t>심근성 식물은  미리</a:t>
            </a:r>
            <a:r>
              <a:rPr lang="en-US" altLang="ko-KR"/>
              <a:t>,  </a:t>
            </a:r>
            <a:r>
              <a:rPr lang="ko-KR" altLang="en-US"/>
              <a:t>천근성식물은 봄에주는 것이 유리</a:t>
            </a:r>
            <a:endParaRPr lang="en-US" altLang="ko-KR"/>
          </a:p>
          <a:p>
            <a:pPr lvl="2"/>
            <a:r>
              <a:rPr lang="ko-KR" altLang="en-US"/>
              <a:t>유기질비료는 곰팡이가 필요하므로 </a:t>
            </a:r>
            <a:r>
              <a:rPr lang="en-US" altLang="ko-KR"/>
              <a:t>3</a:t>
            </a:r>
            <a:r>
              <a:rPr lang="ko-KR" altLang="en-US"/>
              <a:t>월에 주어야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8AB108-025C-4C67-8C69-055731BE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1" y="2529862"/>
            <a:ext cx="2920999" cy="153157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B75750E-1376-4FD2-92CE-92CD5695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</a:t>
            </a:r>
            <a:r>
              <a:rPr lang="ko-KR" altLang="en-US"/>
              <a:t>유박비료</a:t>
            </a:r>
            <a:r>
              <a:rPr lang="en-US" altLang="ko-KR"/>
              <a:t>,</a:t>
            </a:r>
            <a:r>
              <a:rPr lang="ko-KR" altLang="en-US"/>
              <a:t>유기질비료</a:t>
            </a:r>
            <a:r>
              <a:rPr lang="en-US" altLang="ko-KR"/>
              <a:t>,</a:t>
            </a:r>
            <a:r>
              <a:rPr lang="ko-KR" altLang="en-US"/>
              <a:t>복합비료</a:t>
            </a:r>
            <a:r>
              <a:rPr lang="en-US" altLang="ko-KR"/>
              <a:t>,</a:t>
            </a:r>
            <a:r>
              <a:rPr lang="ko-KR" altLang="en-US"/>
              <a:t>퇴비의 특성 및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D2FCD7-2E06-4E8B-95FE-FD8514BA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5257800" cy="4918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ko-KR" altLang="en-US">
                <a:hlinkClick r:id="rId3"/>
              </a:rPr>
              <a:t>유박비료</a:t>
            </a:r>
            <a:r>
              <a:rPr lang="en-US" altLang="ko-KR">
                <a:hlinkClick r:id="rId3"/>
              </a:rPr>
              <a:t>,</a:t>
            </a:r>
            <a:r>
              <a:rPr lang="ko-KR" altLang="en-US">
                <a:hlinkClick r:id="rId3"/>
              </a:rPr>
              <a:t>유기질비료</a:t>
            </a:r>
            <a:r>
              <a:rPr lang="en-US" altLang="ko-KR">
                <a:hlinkClick r:id="rId3"/>
              </a:rPr>
              <a:t>,</a:t>
            </a:r>
            <a:r>
              <a:rPr lang="ko-KR" altLang="en-US">
                <a:hlinkClick r:id="rId3"/>
              </a:rPr>
              <a:t>복합비료</a:t>
            </a:r>
            <a:r>
              <a:rPr lang="en-US" altLang="ko-KR">
                <a:hlinkClick r:id="rId3"/>
              </a:rPr>
              <a:t>,</a:t>
            </a:r>
            <a:r>
              <a:rPr lang="ko-KR" altLang="en-US">
                <a:hlinkClick r:id="rId3"/>
              </a:rPr>
              <a:t>퇴비의 특성 및 차이점</a:t>
            </a:r>
            <a:endParaRPr lang="en-US" altLang="ko-KR"/>
          </a:p>
          <a:p>
            <a:r>
              <a:rPr lang="ko-KR" altLang="en-US"/>
              <a:t>비료관리법상 비료의 구분</a:t>
            </a:r>
            <a:endParaRPr lang="en-US" altLang="ko-KR"/>
          </a:p>
          <a:p>
            <a:pPr lvl="1"/>
            <a:r>
              <a:rPr lang="ko-KR" altLang="en-US"/>
              <a:t>보통비료</a:t>
            </a:r>
            <a:endParaRPr lang="en-US" altLang="ko-KR"/>
          </a:p>
          <a:p>
            <a:pPr lvl="2"/>
            <a:r>
              <a:rPr lang="ko-KR" altLang="en-US"/>
              <a:t>무기질비료</a:t>
            </a:r>
            <a:r>
              <a:rPr lang="en-US" altLang="ko-KR"/>
              <a:t>(</a:t>
            </a:r>
            <a:r>
              <a:rPr lang="ko-KR" altLang="en-US"/>
              <a:t>화박비료</a:t>
            </a:r>
            <a:r>
              <a:rPr lang="en-US" altLang="ko-KR"/>
              <a:t>), </a:t>
            </a:r>
            <a:r>
              <a:rPr lang="ko-KR" altLang="en-US"/>
              <a:t>무기질을 공업적으로 가공하여 식물이 사용할수 있도록 만든비료</a:t>
            </a:r>
            <a:r>
              <a:rPr lang="en-US" altLang="ko-KR"/>
              <a:t> </a:t>
            </a:r>
          </a:p>
          <a:p>
            <a:pPr lvl="2"/>
            <a:r>
              <a:rPr lang="ko-KR" altLang="en-US"/>
              <a:t>상토</a:t>
            </a:r>
            <a:endParaRPr lang="en-US" altLang="ko-KR"/>
          </a:p>
          <a:p>
            <a:pPr lvl="1"/>
            <a:r>
              <a:rPr lang="ko-KR" altLang="en-US"/>
              <a:t>부산물비료</a:t>
            </a:r>
            <a:r>
              <a:rPr lang="en-US" altLang="ko-KR"/>
              <a:t>, </a:t>
            </a:r>
            <a:r>
              <a:rPr lang="ko-KR" altLang="en-US"/>
              <a:t>유기질비료</a:t>
            </a:r>
            <a:endParaRPr lang="en-US" altLang="ko-KR"/>
          </a:p>
          <a:p>
            <a:pPr lvl="2"/>
            <a:r>
              <a:rPr lang="ko-KR" altLang="en-US" b="1"/>
              <a:t>유기질비료</a:t>
            </a:r>
            <a:r>
              <a:rPr lang="en-US" altLang="ko-KR"/>
              <a:t>, </a:t>
            </a:r>
            <a:r>
              <a:rPr lang="ko-KR" altLang="en-US"/>
              <a:t>미발효비료</a:t>
            </a:r>
            <a:endParaRPr lang="en-US" altLang="ko-KR"/>
          </a:p>
          <a:p>
            <a:pPr lvl="3"/>
            <a:r>
              <a:rPr lang="ko-KR" altLang="en-US"/>
              <a:t>동식물의 잔해를 부숙</a:t>
            </a:r>
            <a:r>
              <a:rPr lang="en-US" altLang="ko-KR"/>
              <a:t>(</a:t>
            </a:r>
            <a:r>
              <a:rPr lang="ko-KR" altLang="en-US"/>
              <a:t>분해</a:t>
            </a:r>
            <a:r>
              <a:rPr lang="en-US" altLang="ko-KR"/>
              <a:t>)</a:t>
            </a:r>
            <a:r>
              <a:rPr lang="ko-KR" altLang="en-US"/>
              <a:t>하여 식물의 양분으로 생산한 비료 </a:t>
            </a:r>
            <a:endParaRPr lang="en-US" altLang="ko-KR"/>
          </a:p>
          <a:p>
            <a:pPr lvl="3"/>
            <a:r>
              <a:rPr lang="ko-KR" altLang="en-US"/>
              <a:t>혼합유박</a:t>
            </a:r>
            <a:r>
              <a:rPr lang="en-US" altLang="ko-KR"/>
              <a:t>, </a:t>
            </a:r>
            <a:r>
              <a:rPr lang="ko-KR" altLang="en-US"/>
              <a:t>혼합유기질</a:t>
            </a:r>
            <a:r>
              <a:rPr lang="en-US" altLang="ko-KR"/>
              <a:t>, </a:t>
            </a:r>
            <a:r>
              <a:rPr lang="ko-KR" altLang="en-US"/>
              <a:t>유기복합비료</a:t>
            </a:r>
            <a:endParaRPr lang="en-US" altLang="ko-KR"/>
          </a:p>
          <a:p>
            <a:pPr lvl="2"/>
            <a:r>
              <a:rPr lang="ko-KR" altLang="en-US" b="1"/>
              <a:t>부숙유기질비료</a:t>
            </a:r>
            <a:r>
              <a:rPr lang="ko-KR" altLang="en-US"/>
              <a:t> </a:t>
            </a:r>
            <a:r>
              <a:rPr lang="en-US" altLang="ko-KR"/>
              <a:t>, </a:t>
            </a:r>
            <a:r>
              <a:rPr lang="ko-KR" altLang="en-US"/>
              <a:t>발효비료</a:t>
            </a:r>
            <a:endParaRPr lang="en-US" altLang="ko-KR"/>
          </a:p>
          <a:p>
            <a:pPr lvl="3"/>
            <a:r>
              <a:rPr lang="ko-KR" altLang="en-US"/>
              <a:t>동식물의 잔해를 부숙</a:t>
            </a:r>
            <a:r>
              <a:rPr lang="en-US" altLang="ko-KR"/>
              <a:t>(</a:t>
            </a:r>
            <a:r>
              <a:rPr lang="ko-KR" altLang="en-US"/>
              <a:t>분해</a:t>
            </a:r>
            <a:r>
              <a:rPr lang="en-US" altLang="ko-KR"/>
              <a:t>)</a:t>
            </a:r>
            <a:r>
              <a:rPr lang="ko-KR" altLang="en-US"/>
              <a:t>하고 발효하여 식물의 양분으로 생산한 비료 </a:t>
            </a:r>
            <a:endParaRPr lang="en-US" altLang="ko-KR"/>
          </a:p>
          <a:p>
            <a:pPr lvl="3"/>
            <a:r>
              <a:rPr lang="ko-KR" altLang="en-US"/>
              <a:t>가축분 퇴비</a:t>
            </a:r>
            <a:r>
              <a:rPr lang="en-US" altLang="ko-KR"/>
              <a:t>,</a:t>
            </a:r>
            <a:r>
              <a:rPr lang="ko-KR" altLang="en-US"/>
              <a:t>퇴비</a:t>
            </a:r>
            <a:endParaRPr lang="en-US" altLang="ko-KR"/>
          </a:p>
          <a:p>
            <a:r>
              <a:rPr lang="ko-KR" altLang="en-US"/>
              <a:t>유기질 비료와 무기질 비료</a:t>
            </a:r>
            <a:endParaRPr lang="en-US" altLang="ko-KR"/>
          </a:p>
          <a:p>
            <a:pPr lvl="1"/>
            <a:r>
              <a:rPr lang="ko-KR" altLang="en-US"/>
              <a:t>유기질비료</a:t>
            </a:r>
            <a:endParaRPr lang="en-US" altLang="ko-KR"/>
          </a:p>
          <a:p>
            <a:pPr lvl="2"/>
            <a:r>
              <a:rPr lang="ko-KR" altLang="en-US"/>
              <a:t>동물성</a:t>
            </a:r>
            <a:r>
              <a:rPr lang="en-US" altLang="ko-KR"/>
              <a:t>(</a:t>
            </a:r>
            <a:r>
              <a:rPr lang="ko-KR" altLang="en-US"/>
              <a:t>유기질</a:t>
            </a:r>
            <a:r>
              <a:rPr lang="en-US" altLang="ko-KR"/>
              <a:t>)</a:t>
            </a:r>
            <a:r>
              <a:rPr lang="ko-KR" altLang="en-US"/>
              <a:t>비료 </a:t>
            </a:r>
            <a:r>
              <a:rPr lang="en-US" altLang="ko-KR"/>
              <a:t>: </a:t>
            </a:r>
            <a:r>
              <a:rPr lang="ko-KR" altLang="en-US"/>
              <a:t>소</a:t>
            </a:r>
            <a:r>
              <a:rPr lang="en-US" altLang="ko-KR"/>
              <a:t>,</a:t>
            </a:r>
            <a:r>
              <a:rPr lang="ko-KR" altLang="en-US"/>
              <a:t>닭의분뇨</a:t>
            </a:r>
            <a:r>
              <a:rPr lang="en-US" altLang="ko-KR"/>
              <a:t>, </a:t>
            </a:r>
            <a:r>
              <a:rPr lang="ko-KR" altLang="en-US"/>
              <a:t>생선찌꺼기</a:t>
            </a:r>
            <a:r>
              <a:rPr lang="en-US" altLang="ko-KR"/>
              <a:t>(</a:t>
            </a:r>
            <a:r>
              <a:rPr lang="ko-KR" altLang="en-US"/>
              <a:t>어분</a:t>
            </a:r>
            <a:r>
              <a:rPr lang="en-US" altLang="ko-KR"/>
              <a:t>)</a:t>
            </a:r>
          </a:p>
          <a:p>
            <a:pPr lvl="2"/>
            <a:r>
              <a:rPr lang="ko-KR" altLang="en-US"/>
              <a:t>식물성</a:t>
            </a:r>
            <a:r>
              <a:rPr lang="en-US" altLang="ko-KR"/>
              <a:t>(</a:t>
            </a:r>
            <a:r>
              <a:rPr lang="ko-KR" altLang="en-US"/>
              <a:t>유기질</a:t>
            </a:r>
            <a:r>
              <a:rPr lang="en-US" altLang="ko-KR"/>
              <a:t>)</a:t>
            </a:r>
            <a:r>
              <a:rPr lang="ko-KR" altLang="en-US"/>
              <a:t>비료</a:t>
            </a:r>
            <a:r>
              <a:rPr lang="en-US" altLang="ko-KR"/>
              <a:t>:</a:t>
            </a:r>
            <a:r>
              <a:rPr lang="ko-KR" altLang="en-US"/>
              <a:t>낙엽이썩은 부엽</a:t>
            </a:r>
            <a:r>
              <a:rPr lang="en-US" altLang="ko-KR"/>
              <a:t>, </a:t>
            </a:r>
            <a:r>
              <a:rPr lang="ko-KR" altLang="en-US"/>
              <a:t>종자에서 기름을짜고 남은 깻묵</a:t>
            </a:r>
            <a:r>
              <a:rPr lang="en-US" altLang="ko-KR"/>
              <a:t>, </a:t>
            </a:r>
            <a:r>
              <a:rPr lang="ko-KR" altLang="en-US"/>
              <a:t>콩깻묵등</a:t>
            </a:r>
            <a:endParaRPr lang="en-US" altLang="ko-KR"/>
          </a:p>
          <a:p>
            <a:pPr lvl="2"/>
            <a:r>
              <a:rPr lang="ko-KR" altLang="en-US"/>
              <a:t>유박비료</a:t>
            </a:r>
            <a:endParaRPr lang="en-US" altLang="ko-KR"/>
          </a:p>
          <a:p>
            <a:pPr lvl="3"/>
            <a:r>
              <a:rPr lang="ko-KR" altLang="en-US"/>
              <a:t>식물성유기질비료 </a:t>
            </a:r>
            <a:r>
              <a:rPr lang="en-US" altLang="ko-KR"/>
              <a:t>: </a:t>
            </a:r>
            <a:r>
              <a:rPr lang="ko-KR" altLang="en-US"/>
              <a:t>대두박</a:t>
            </a:r>
            <a:r>
              <a:rPr lang="en-US" altLang="ko-KR"/>
              <a:t>,</a:t>
            </a:r>
            <a:r>
              <a:rPr lang="ko-KR" altLang="en-US"/>
              <a:t>미강박</a:t>
            </a:r>
            <a:r>
              <a:rPr lang="en-US" altLang="ko-KR"/>
              <a:t>,</a:t>
            </a:r>
            <a:r>
              <a:rPr lang="ko-KR" altLang="en-US"/>
              <a:t>채종유박</a:t>
            </a:r>
            <a:endParaRPr lang="en-US" altLang="ko-KR"/>
          </a:p>
          <a:p>
            <a:pPr lvl="2"/>
            <a:r>
              <a:rPr lang="ko-KR" altLang="en-US"/>
              <a:t>유기질비료는 토양중에서 미생물에 의하여 분해되므로 토양의 개선효과가 있다</a:t>
            </a:r>
            <a:r>
              <a:rPr lang="en-US" altLang="ko-KR"/>
              <a:t>.</a:t>
            </a:r>
          </a:p>
          <a:p>
            <a:pPr lvl="2"/>
            <a:r>
              <a:rPr lang="ko-KR" altLang="en-US" b="1">
                <a:solidFill>
                  <a:srgbClr val="FF0000"/>
                </a:solidFill>
              </a:rPr>
              <a:t>유기질비료</a:t>
            </a:r>
            <a:r>
              <a:rPr lang="en-US" altLang="ko-KR" b="1">
                <a:solidFill>
                  <a:srgbClr val="FF0000"/>
                </a:solidFill>
              </a:rPr>
              <a:t>(</a:t>
            </a:r>
            <a:r>
              <a:rPr lang="ko-KR" altLang="en-US" b="1">
                <a:solidFill>
                  <a:srgbClr val="FF0000"/>
                </a:solidFill>
              </a:rPr>
              <a:t>유박비료 포함</a:t>
            </a:r>
            <a:r>
              <a:rPr lang="en-US" altLang="ko-KR" b="1">
                <a:solidFill>
                  <a:srgbClr val="FF0000"/>
                </a:solidFill>
              </a:rPr>
              <a:t>)</a:t>
            </a:r>
            <a:r>
              <a:rPr lang="ko-KR" altLang="en-US" b="1">
                <a:solidFill>
                  <a:srgbClr val="FF0000"/>
                </a:solidFill>
              </a:rPr>
              <a:t>의 원료별 배료효과</a:t>
            </a:r>
            <a:r>
              <a:rPr lang="en-US" altLang="ko-KR" b="1">
                <a:solidFill>
                  <a:srgbClr val="FF0000"/>
                </a:solidFill>
              </a:rPr>
              <a:t>(</a:t>
            </a:r>
            <a:r>
              <a:rPr lang="ko-KR" altLang="en-US" b="1">
                <a:solidFill>
                  <a:srgbClr val="FF0000"/>
                </a:solidFill>
              </a:rPr>
              <a:t>영양분의 양</a:t>
            </a:r>
            <a:r>
              <a:rPr lang="en-US" altLang="ko-KR" b="1">
                <a:solidFill>
                  <a:srgbClr val="FF0000"/>
                </a:solidFill>
              </a:rPr>
              <a:t>)</a:t>
            </a:r>
            <a:br>
              <a:rPr lang="en-US" altLang="ko-KR" b="1">
                <a:solidFill>
                  <a:srgbClr val="FF0000"/>
                </a:solidFill>
              </a:rPr>
            </a:br>
            <a:r>
              <a:rPr lang="ko-KR" altLang="en-US" b="1">
                <a:solidFill>
                  <a:srgbClr val="FF0000"/>
                </a:solidFill>
              </a:rPr>
              <a:t>어분 </a:t>
            </a:r>
            <a:r>
              <a:rPr lang="en-US" altLang="ko-KR" b="1">
                <a:solidFill>
                  <a:srgbClr val="FF0000"/>
                </a:solidFill>
              </a:rPr>
              <a:t>&gt;</a:t>
            </a:r>
            <a:r>
              <a:rPr lang="ko-KR" altLang="en-US" b="1">
                <a:solidFill>
                  <a:srgbClr val="FF0000"/>
                </a:solidFill>
              </a:rPr>
              <a:t>골분</a:t>
            </a:r>
            <a:r>
              <a:rPr lang="en-US" altLang="ko-KR" b="1">
                <a:solidFill>
                  <a:srgbClr val="FF0000"/>
                </a:solidFill>
              </a:rPr>
              <a:t>&gt;</a:t>
            </a:r>
            <a:r>
              <a:rPr lang="ko-KR" altLang="en-US" b="1">
                <a:solidFill>
                  <a:srgbClr val="FF0000"/>
                </a:solidFill>
              </a:rPr>
              <a:t>대두박</a:t>
            </a:r>
            <a:r>
              <a:rPr lang="en-US" altLang="ko-KR" b="1">
                <a:solidFill>
                  <a:srgbClr val="FF0000"/>
                </a:solidFill>
              </a:rPr>
              <a:t>&gt;</a:t>
            </a:r>
            <a:r>
              <a:rPr lang="ko-KR" altLang="en-US" b="1">
                <a:solidFill>
                  <a:srgbClr val="FF0000"/>
                </a:solidFill>
              </a:rPr>
              <a:t>채종유박</a:t>
            </a:r>
            <a:r>
              <a:rPr lang="en-US" altLang="ko-KR" b="1">
                <a:solidFill>
                  <a:srgbClr val="FF0000"/>
                </a:solidFill>
              </a:rPr>
              <a:t>&gt;</a:t>
            </a:r>
            <a:r>
              <a:rPr lang="ko-KR" altLang="en-US" b="1">
                <a:solidFill>
                  <a:srgbClr val="FF0000"/>
                </a:solidFill>
              </a:rPr>
              <a:t>아주까리유박</a:t>
            </a:r>
            <a:r>
              <a:rPr lang="en-US" altLang="ko-KR" b="1">
                <a:solidFill>
                  <a:srgbClr val="FF0000"/>
                </a:solidFill>
              </a:rPr>
              <a:t>&gt;</a:t>
            </a:r>
            <a:r>
              <a:rPr lang="ko-KR" altLang="en-US" b="1">
                <a:solidFill>
                  <a:srgbClr val="FF0000"/>
                </a:solidFill>
              </a:rPr>
              <a:t>야자</a:t>
            </a:r>
            <a:r>
              <a:rPr lang="en-US" altLang="ko-KR" b="1">
                <a:solidFill>
                  <a:srgbClr val="FF0000"/>
                </a:solidFill>
              </a:rPr>
              <a:t>,</a:t>
            </a:r>
            <a:r>
              <a:rPr lang="ko-KR" altLang="en-US" b="1">
                <a:solidFill>
                  <a:srgbClr val="FF0000"/>
                </a:solidFill>
              </a:rPr>
              <a:t>팜</a:t>
            </a:r>
            <a:r>
              <a:rPr lang="en-US" altLang="ko-KR" b="1">
                <a:solidFill>
                  <a:srgbClr val="FF0000"/>
                </a:solidFill>
              </a:rPr>
              <a:t>,</a:t>
            </a:r>
            <a:r>
              <a:rPr lang="ko-KR" altLang="en-US" b="1">
                <a:solidFill>
                  <a:srgbClr val="FF0000"/>
                </a:solidFill>
              </a:rPr>
              <a:t>옥수수</a:t>
            </a:r>
            <a:endParaRPr lang="en-US" altLang="ko-KR" b="1">
              <a:solidFill>
                <a:srgbClr val="FF0000"/>
              </a:solidFill>
            </a:endParaRPr>
          </a:p>
          <a:p>
            <a:pPr lvl="1"/>
            <a:r>
              <a:rPr lang="ko-KR" altLang="en-US"/>
              <a:t>무기질 비료</a:t>
            </a:r>
            <a:endParaRPr lang="en-US" altLang="ko-KR"/>
          </a:p>
          <a:p>
            <a:pPr lvl="2"/>
            <a:r>
              <a:rPr lang="ko-KR" altLang="en-US"/>
              <a:t>단비 </a:t>
            </a:r>
            <a:r>
              <a:rPr lang="en-US" altLang="ko-KR"/>
              <a:t>: </a:t>
            </a:r>
            <a:r>
              <a:rPr lang="ko-KR" altLang="en-US"/>
              <a:t>질소</a:t>
            </a:r>
            <a:r>
              <a:rPr lang="en-US" altLang="ko-KR"/>
              <a:t>,</a:t>
            </a:r>
            <a:r>
              <a:rPr lang="ko-KR" altLang="en-US"/>
              <a:t>인산</a:t>
            </a:r>
            <a:r>
              <a:rPr lang="en-US" altLang="ko-KR"/>
              <a:t>,</a:t>
            </a:r>
            <a:r>
              <a:rPr lang="ko-KR" altLang="en-US"/>
              <a:t>칼리의 한성분만 가진 비료</a:t>
            </a:r>
            <a:endParaRPr lang="en-US" altLang="ko-KR"/>
          </a:p>
          <a:p>
            <a:pPr lvl="2"/>
            <a:r>
              <a:rPr lang="ko-KR" altLang="en-US"/>
              <a:t>복비</a:t>
            </a:r>
            <a:r>
              <a:rPr lang="en-US" altLang="ko-KR"/>
              <a:t>(</a:t>
            </a:r>
            <a:r>
              <a:rPr lang="ko-KR" altLang="en-US"/>
              <a:t>복합비료</a:t>
            </a:r>
            <a:r>
              <a:rPr lang="en-US" altLang="ko-KR"/>
              <a:t>) : N,P,k</a:t>
            </a:r>
            <a:r>
              <a:rPr lang="ko-KR" altLang="en-US"/>
              <a:t>가</a:t>
            </a:r>
            <a:r>
              <a:rPr lang="en-US" altLang="ko-KR"/>
              <a:t> </a:t>
            </a:r>
            <a:r>
              <a:rPr lang="ko-KR" altLang="en-US"/>
              <a:t>혼합된</a:t>
            </a:r>
            <a:r>
              <a:rPr lang="en-US" altLang="ko-KR"/>
              <a:t> </a:t>
            </a:r>
            <a:r>
              <a:rPr lang="ko-KR" altLang="en-US"/>
              <a:t>비료 </a:t>
            </a:r>
            <a:r>
              <a:rPr lang="en-US" altLang="ko-KR"/>
              <a:t>5-10-5, 7-7-7</a:t>
            </a:r>
            <a:r>
              <a:rPr lang="ko-KR" altLang="en-US"/>
              <a:t>등</a:t>
            </a:r>
            <a:endParaRPr lang="en-US" altLang="ko-KR"/>
          </a:p>
          <a:p>
            <a:pPr lvl="1"/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ACA264C-3D88-4A9C-B8A5-4E872E0A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9011"/>
              </p:ext>
            </p:extLst>
          </p:nvPr>
        </p:nvGraphicFramePr>
        <p:xfrm>
          <a:off x="7067551" y="4227608"/>
          <a:ext cx="4641851" cy="148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78">
                  <a:extLst>
                    <a:ext uri="{9D8B030D-6E8A-4147-A177-3AD203B41FA5}">
                      <a16:colId xmlns:a16="http://schemas.microsoft.com/office/drawing/2014/main" val="2072437257"/>
                    </a:ext>
                  </a:extLst>
                </a:gridCol>
                <a:gridCol w="1222521">
                  <a:extLst>
                    <a:ext uri="{9D8B030D-6E8A-4147-A177-3AD203B41FA5}">
                      <a16:colId xmlns:a16="http://schemas.microsoft.com/office/drawing/2014/main" val="2095551797"/>
                    </a:ext>
                  </a:extLst>
                </a:gridCol>
                <a:gridCol w="1300223">
                  <a:extLst>
                    <a:ext uri="{9D8B030D-6E8A-4147-A177-3AD203B41FA5}">
                      <a16:colId xmlns:a16="http://schemas.microsoft.com/office/drawing/2014/main" val="4139436056"/>
                    </a:ext>
                  </a:extLst>
                </a:gridCol>
                <a:gridCol w="776229">
                  <a:extLst>
                    <a:ext uri="{9D8B030D-6E8A-4147-A177-3AD203B41FA5}">
                      <a16:colId xmlns:a16="http://schemas.microsoft.com/office/drawing/2014/main" val="1529313617"/>
                    </a:ext>
                  </a:extLst>
                </a:gridCol>
              </a:tblGrid>
              <a:tr h="134842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유기질비료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퇴비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화학비료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414820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/>
                        <a:t>NPK</a:t>
                      </a:r>
                      <a:r>
                        <a:rPr lang="ko-KR" altLang="en-US" sz="800"/>
                        <a:t>함량표시</a:t>
                      </a:r>
                      <a:endParaRPr lang="en-US" altLang="ko-KR" sz="800"/>
                    </a:p>
                    <a:p>
                      <a:pPr latinLnBrk="1"/>
                      <a:r>
                        <a:rPr lang="en-US" altLang="ko-KR" sz="800"/>
                        <a:t>NPK</a:t>
                      </a:r>
                      <a:r>
                        <a:rPr lang="ko-KR" altLang="en-US" sz="800"/>
                        <a:t>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염분함량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유기물함량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수분함량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제품상태</a:t>
                      </a:r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비효지속기간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비효발현시기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토양개량효과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/>
                        <a:t>의무</a:t>
                      </a:r>
                      <a:endParaRPr lang="en-US" altLang="ko-KR" sz="800"/>
                    </a:p>
                    <a:p>
                      <a:pPr latinLnBrk="1"/>
                      <a:r>
                        <a:rPr lang="en-US" altLang="ko-KR" sz="800"/>
                        <a:t>7%</a:t>
                      </a:r>
                      <a:r>
                        <a:rPr lang="ko-KR" altLang="en-US" sz="800"/>
                        <a:t>이상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거의없다</a:t>
                      </a:r>
                      <a:r>
                        <a:rPr lang="en-US" altLang="ko-KR" sz="800"/>
                        <a:t>.</a:t>
                      </a:r>
                    </a:p>
                    <a:p>
                      <a:pPr latinLnBrk="1"/>
                      <a:r>
                        <a:rPr lang="en-US" altLang="ko-KR" sz="800"/>
                        <a:t>60~70%</a:t>
                      </a:r>
                    </a:p>
                    <a:p>
                      <a:pPr latinLnBrk="1"/>
                      <a:r>
                        <a:rPr lang="en-US" altLang="ko-KR" sz="800"/>
                        <a:t>20%</a:t>
                      </a:r>
                    </a:p>
                    <a:p>
                      <a:pPr latinLnBrk="1"/>
                      <a:r>
                        <a:rPr lang="ko-KR" altLang="en-US" sz="800"/>
                        <a:t>미발효 유기물</a:t>
                      </a:r>
                      <a:r>
                        <a:rPr lang="en-US" altLang="ko-KR" sz="800"/>
                        <a:t>, </a:t>
                      </a:r>
                      <a:r>
                        <a:rPr lang="ko-KR" altLang="en-US" sz="800"/>
                        <a:t>토양에서 발효후  서서히 발효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장시간 유박 </a:t>
                      </a:r>
                      <a:r>
                        <a:rPr lang="en-US" altLang="ko-KR" sz="800"/>
                        <a:t>2</a:t>
                      </a:r>
                      <a:r>
                        <a:rPr lang="ko-KR" altLang="en-US" sz="800"/>
                        <a:t>월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완효성</a:t>
                      </a:r>
                      <a:r>
                        <a:rPr lang="en-US" altLang="ko-KR" sz="800"/>
                        <a:t>,</a:t>
                      </a:r>
                      <a:r>
                        <a:rPr lang="ko-KR" altLang="en-US" sz="800"/>
                        <a:t>지효성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큼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/>
                        <a:t>X</a:t>
                      </a:r>
                    </a:p>
                    <a:p>
                      <a:pPr latinLnBrk="1"/>
                      <a:r>
                        <a:rPr lang="en-US" altLang="ko-KR" sz="800"/>
                        <a:t>3%</a:t>
                      </a:r>
                      <a:r>
                        <a:rPr lang="ko-KR" altLang="en-US" sz="800"/>
                        <a:t>내외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있으므로 염류집적주의</a:t>
                      </a:r>
                      <a:endParaRPr lang="en-US" altLang="ko-KR" sz="800"/>
                    </a:p>
                    <a:p>
                      <a:pPr latinLnBrk="1"/>
                      <a:r>
                        <a:rPr lang="en-US" altLang="ko-KR" sz="800"/>
                        <a:t>25~30%</a:t>
                      </a:r>
                    </a:p>
                    <a:p>
                      <a:pPr latinLnBrk="1"/>
                      <a:r>
                        <a:rPr lang="en-US" altLang="ko-KR" sz="800"/>
                        <a:t>50%</a:t>
                      </a:r>
                    </a:p>
                    <a:p>
                      <a:pPr latinLnBrk="1"/>
                      <a:r>
                        <a:rPr lang="ko-KR" altLang="en-US" sz="800"/>
                        <a:t>발효 유기물</a:t>
                      </a:r>
                      <a:r>
                        <a:rPr lang="en-US" altLang="ko-KR" sz="800"/>
                        <a:t>, </a:t>
                      </a:r>
                      <a:r>
                        <a:rPr lang="ko-KR" altLang="en-US" sz="800"/>
                        <a:t>미생물 대사산물로 장시간 발효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장시간 </a:t>
                      </a:r>
                      <a:r>
                        <a:rPr lang="en-US" altLang="ko-KR" sz="800"/>
                        <a:t>6</a:t>
                      </a:r>
                      <a:r>
                        <a:rPr lang="ko-KR" altLang="en-US" sz="800"/>
                        <a:t>월</a:t>
                      </a:r>
                      <a:r>
                        <a:rPr lang="en-US" altLang="ko-KR" sz="800"/>
                        <a:t>(3</a:t>
                      </a:r>
                      <a:r>
                        <a:rPr lang="ko-KR" altLang="en-US" sz="800"/>
                        <a:t>월</a:t>
                      </a:r>
                      <a:r>
                        <a:rPr lang="en-US" altLang="ko-KR" sz="800"/>
                        <a:t>)</a:t>
                      </a:r>
                    </a:p>
                    <a:p>
                      <a:pPr marL="0" marR="0" lvl="0" indent="0" algn="l" defTabSz="5143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/>
                        <a:t>완효성</a:t>
                      </a:r>
                      <a:r>
                        <a:rPr lang="en-US" altLang="ko-KR" sz="800"/>
                        <a:t>,</a:t>
                      </a:r>
                      <a:r>
                        <a:rPr lang="ko-KR" altLang="en-US" sz="800"/>
                        <a:t>지효성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큼</a:t>
                      </a:r>
                    </a:p>
                  </a:txBody>
                  <a:tcPr marL="0" marR="36000" marT="36000" marB="36000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단시간 </a:t>
                      </a:r>
                      <a:r>
                        <a:rPr lang="en-US" altLang="ko-KR" sz="800"/>
                        <a:t>1</a:t>
                      </a:r>
                      <a:r>
                        <a:rPr lang="ko-KR" altLang="en-US" sz="800"/>
                        <a:t>월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속효성</a:t>
                      </a:r>
                      <a:endParaRPr lang="en-US" altLang="ko-KR" sz="800"/>
                    </a:p>
                    <a:p>
                      <a:pPr latinLnBrk="1"/>
                      <a:r>
                        <a:rPr lang="ko-KR" altLang="en-US" sz="800"/>
                        <a:t>적음</a:t>
                      </a:r>
                    </a:p>
                  </a:txBody>
                  <a:tcPr marL="0" marR="36000" marT="36000" marB="36000"/>
                </a:tc>
                <a:extLst>
                  <a:ext uri="{0D108BD9-81ED-4DB2-BD59-A6C34878D82A}">
                    <a16:rowId xmlns:a16="http://schemas.microsoft.com/office/drawing/2014/main" val="126039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404FD5-B61B-4574-9CE4-490D5B4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</a:t>
            </a:r>
            <a:r>
              <a:rPr lang="ko-KR" altLang="en-US"/>
              <a:t>유박비료</a:t>
            </a:r>
            <a:r>
              <a:rPr lang="en-US" altLang="ko-KR"/>
              <a:t>,</a:t>
            </a:r>
            <a:r>
              <a:rPr lang="ko-KR" altLang="en-US"/>
              <a:t>유기질비료</a:t>
            </a:r>
            <a:r>
              <a:rPr lang="en-US" altLang="ko-KR"/>
              <a:t>,</a:t>
            </a:r>
            <a:r>
              <a:rPr lang="ko-KR" altLang="en-US"/>
              <a:t>복합비료</a:t>
            </a:r>
            <a:r>
              <a:rPr lang="en-US" altLang="ko-KR"/>
              <a:t>,</a:t>
            </a:r>
            <a:r>
              <a:rPr lang="ko-KR" altLang="en-US"/>
              <a:t>퇴비의 특성 및 차이점</a:t>
            </a:r>
            <a:r>
              <a:rPr lang="en-US" altLang="ko-KR"/>
              <a:t>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9E7B96-8820-4390-B33B-272B834A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/>
              <a:t>복합비료</a:t>
            </a:r>
            <a:endParaRPr lang="en-US" altLang="ko-KR"/>
          </a:p>
          <a:p>
            <a:pPr lvl="1"/>
            <a:r>
              <a:rPr lang="ko-KR" altLang="en-US"/>
              <a:t>비효기간에따른 분류</a:t>
            </a:r>
            <a:endParaRPr lang="en-US" altLang="ko-KR"/>
          </a:p>
          <a:p>
            <a:pPr lvl="2"/>
            <a:r>
              <a:rPr lang="ko-KR" altLang="en-US"/>
              <a:t>속효성 </a:t>
            </a:r>
            <a:r>
              <a:rPr lang="en-US" altLang="ko-KR"/>
              <a:t>: </a:t>
            </a:r>
            <a:r>
              <a:rPr lang="ko-KR" altLang="en-US"/>
              <a:t>비효기간이 </a:t>
            </a:r>
            <a:r>
              <a:rPr lang="en-US" altLang="ko-KR"/>
              <a:t>15~20</a:t>
            </a:r>
            <a:r>
              <a:rPr lang="ko-KR" altLang="en-US"/>
              <a:t>일 정도로</a:t>
            </a:r>
            <a:endParaRPr lang="en-US" altLang="ko-KR"/>
          </a:p>
          <a:p>
            <a:pPr lvl="2"/>
            <a:r>
              <a:rPr lang="ko-KR" altLang="en-US"/>
              <a:t>완효성 </a:t>
            </a:r>
            <a:r>
              <a:rPr lang="en-US" altLang="ko-KR"/>
              <a:t>: </a:t>
            </a:r>
            <a:r>
              <a:rPr lang="ko-KR" altLang="en-US"/>
              <a:t>비효기간이 </a:t>
            </a:r>
            <a:r>
              <a:rPr lang="en-US" altLang="ko-KR"/>
              <a:t>100~120</a:t>
            </a:r>
            <a:r>
              <a:rPr lang="ko-KR" altLang="en-US"/>
              <a:t>일 정도로</a:t>
            </a:r>
            <a:r>
              <a:rPr lang="en-US" altLang="ko-KR"/>
              <a:t>, </a:t>
            </a:r>
            <a:r>
              <a:rPr lang="ko-KR" altLang="en-US"/>
              <a:t>비싸다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보통 기비</a:t>
            </a:r>
            <a:r>
              <a:rPr lang="en-US" altLang="ko-KR"/>
              <a:t>(</a:t>
            </a:r>
            <a:r>
              <a:rPr lang="ko-KR" altLang="en-US"/>
              <a:t>밑거름</a:t>
            </a:r>
            <a:r>
              <a:rPr lang="en-US" altLang="ko-KR"/>
              <a:t>)</a:t>
            </a:r>
            <a:r>
              <a:rPr lang="ko-KR" altLang="en-US"/>
              <a:t>으로 사용한다</a:t>
            </a:r>
            <a:r>
              <a:rPr lang="en-US" altLang="ko-KR"/>
              <a:t>. </a:t>
            </a:r>
            <a:r>
              <a:rPr lang="ko-KR" altLang="en-US"/>
              <a:t>완효성이 유리</a:t>
            </a:r>
            <a:r>
              <a:rPr lang="en-US" altLang="ko-KR"/>
              <a:t>,</a:t>
            </a:r>
            <a:r>
              <a:rPr lang="ko-KR" altLang="en-US"/>
              <a:t>속효성비료는 </a:t>
            </a:r>
            <a:r>
              <a:rPr lang="en-US" altLang="ko-KR"/>
              <a:t>15~20</a:t>
            </a:r>
            <a:r>
              <a:rPr lang="ko-KR" altLang="en-US"/>
              <a:t>일간격으로 웃거름을 줄수밖에 없다</a:t>
            </a:r>
            <a:r>
              <a:rPr lang="en-US" altLang="ko-KR"/>
              <a:t>.</a:t>
            </a:r>
          </a:p>
          <a:p>
            <a:pPr lvl="2"/>
            <a:r>
              <a:rPr lang="ko-KR" altLang="en-US"/>
              <a:t>인산</a:t>
            </a:r>
            <a:r>
              <a:rPr lang="en-US" altLang="ko-KR"/>
              <a:t>(P)</a:t>
            </a:r>
            <a:r>
              <a:rPr lang="ko-KR" altLang="en-US"/>
              <a:t>은 비수용성이고 땅에스며들지 않으므로 토양표면에서 인산과다현상으로 토양을 급격히 산성화 시킬 우려가 있다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en-US" altLang="ko-KR"/>
          </a:p>
          <a:p>
            <a:pPr lvl="1"/>
            <a:r>
              <a:rPr lang="ko-KR" altLang="en-US"/>
              <a:t>성분에따른 분류</a:t>
            </a:r>
            <a:endParaRPr lang="en-US" altLang="ko-KR"/>
          </a:p>
          <a:p>
            <a:pPr lvl="2"/>
            <a:r>
              <a:rPr lang="en-US" altLang="ko-KR"/>
              <a:t>1</a:t>
            </a:r>
            <a:r>
              <a:rPr lang="ko-KR" altLang="en-US"/>
              <a:t>종 복합비료 </a:t>
            </a:r>
            <a:r>
              <a:rPr lang="en-US" altLang="ko-KR"/>
              <a:t>: N,P,K</a:t>
            </a:r>
            <a:r>
              <a:rPr lang="ko-KR" altLang="en-US"/>
              <a:t>중 </a:t>
            </a:r>
            <a:r>
              <a:rPr lang="en-US" altLang="ko-KR"/>
              <a:t>2</a:t>
            </a:r>
            <a:r>
              <a:rPr lang="ko-KR" altLang="en-US"/>
              <a:t>성분 이상의 성분이 총합계의 </a:t>
            </a:r>
            <a:r>
              <a:rPr lang="en-US" altLang="ko-KR"/>
              <a:t>20%</a:t>
            </a:r>
            <a:r>
              <a:rPr lang="ko-KR" altLang="en-US"/>
              <a:t>이상 함유된 복합비료</a:t>
            </a:r>
            <a:r>
              <a:rPr lang="en-US" altLang="ko-KR"/>
              <a:t>. 2,3</a:t>
            </a:r>
            <a:r>
              <a:rPr lang="ko-KR" altLang="en-US"/>
              <a:t>종 복합비료의 원료로 사용된다</a:t>
            </a:r>
            <a:r>
              <a:rPr lang="en-US" altLang="ko-KR"/>
              <a:t>.</a:t>
            </a:r>
          </a:p>
          <a:p>
            <a:pPr lvl="2"/>
            <a:r>
              <a:rPr lang="en-US" altLang="ko-KR"/>
              <a:t>2</a:t>
            </a:r>
            <a:r>
              <a:rPr lang="ko-KR" altLang="en-US"/>
              <a:t>종복합비료 </a:t>
            </a:r>
            <a:r>
              <a:rPr lang="en-US" altLang="ko-KR"/>
              <a:t>: </a:t>
            </a:r>
            <a:r>
              <a:rPr lang="ko-KR" altLang="en-US"/>
              <a:t>대부분의 복합비료이다</a:t>
            </a:r>
            <a:r>
              <a:rPr lang="en-US" altLang="ko-KR"/>
              <a:t>. 1</a:t>
            </a:r>
            <a:r>
              <a:rPr lang="ko-KR" altLang="en-US"/>
              <a:t>종 복합비료 중 </a:t>
            </a:r>
            <a:r>
              <a:rPr lang="en-US" altLang="ko-KR"/>
              <a:t>2</a:t>
            </a:r>
            <a:r>
              <a:rPr lang="ko-KR" altLang="en-US"/>
              <a:t>종이상을 배합하여 성분의 합계량이 </a:t>
            </a:r>
            <a:r>
              <a:rPr lang="en-US" altLang="ko-KR"/>
              <a:t>20%</a:t>
            </a:r>
            <a:r>
              <a:rPr lang="ko-KR" altLang="en-US"/>
              <a:t>이상이고 고토</a:t>
            </a:r>
            <a:r>
              <a:rPr lang="en-US" altLang="ko-KR"/>
              <a:t>,</a:t>
            </a:r>
            <a:r>
              <a:rPr lang="ko-KR" altLang="en-US"/>
              <a:t>붕소</a:t>
            </a:r>
            <a:r>
              <a:rPr lang="en-US" altLang="ko-KR"/>
              <a:t>,</a:t>
            </a:r>
            <a:r>
              <a:rPr lang="ko-KR" altLang="en-US"/>
              <a:t>망간등이 추가된 비료</a:t>
            </a:r>
            <a:endParaRPr lang="en-US" altLang="ko-KR"/>
          </a:p>
          <a:p>
            <a:pPr lvl="2"/>
            <a:r>
              <a:rPr lang="en-US" altLang="ko-KR"/>
              <a:t>3</a:t>
            </a:r>
            <a:r>
              <a:rPr lang="ko-KR" altLang="en-US"/>
              <a:t>종복합비료 </a:t>
            </a:r>
            <a:r>
              <a:rPr lang="en-US" altLang="ko-KR"/>
              <a:t>:2</a:t>
            </a:r>
            <a:r>
              <a:rPr lang="ko-KR" altLang="en-US"/>
              <a:t>종복합비료에 유기물이 첨가된 유기복합비료이다</a:t>
            </a:r>
            <a:r>
              <a:rPr lang="en-US" altLang="ko-KR"/>
              <a:t>.</a:t>
            </a:r>
          </a:p>
          <a:p>
            <a:pPr lvl="2"/>
            <a:r>
              <a:rPr lang="en-US" altLang="ko-KR"/>
              <a:t>4</a:t>
            </a:r>
            <a:r>
              <a:rPr lang="ko-KR" altLang="en-US"/>
              <a:t>종복합비료 </a:t>
            </a:r>
            <a:r>
              <a:rPr lang="en-US" altLang="ko-KR"/>
              <a:t>: </a:t>
            </a:r>
            <a:r>
              <a:rPr lang="ko-KR" altLang="en-US"/>
              <a:t>비료성분이 서로 결합하여 침전</a:t>
            </a:r>
            <a:r>
              <a:rPr lang="en-US" altLang="ko-KR"/>
              <a:t>,</a:t>
            </a:r>
            <a:r>
              <a:rPr lang="ko-KR" altLang="en-US"/>
              <a:t>결정</a:t>
            </a:r>
            <a:r>
              <a:rPr lang="en-US" altLang="ko-KR"/>
              <a:t>, </a:t>
            </a:r>
            <a:r>
              <a:rPr lang="ko-KR" altLang="en-US"/>
              <a:t>또는 불용화되는 것을 구분포장</a:t>
            </a:r>
            <a:r>
              <a:rPr lang="en-US" altLang="ko-KR"/>
              <a:t>(1</a:t>
            </a:r>
            <a:r>
              <a:rPr lang="ko-KR" altLang="en-US"/>
              <a:t>호</a:t>
            </a:r>
            <a:r>
              <a:rPr lang="en-US" altLang="ko-KR"/>
              <a:t>,2</a:t>
            </a:r>
            <a:r>
              <a:rPr lang="ko-KR" altLang="en-US"/>
              <a:t>호</a:t>
            </a:r>
            <a:r>
              <a:rPr lang="en-US" altLang="ko-KR"/>
              <a:t> </a:t>
            </a:r>
            <a:r>
              <a:rPr lang="ko-KR" altLang="en-US"/>
              <a:t>또는</a:t>
            </a:r>
            <a:r>
              <a:rPr lang="en-US" altLang="ko-KR"/>
              <a:t> A</a:t>
            </a:r>
            <a:r>
              <a:rPr lang="ko-KR" altLang="en-US"/>
              <a:t>액</a:t>
            </a:r>
            <a:r>
              <a:rPr lang="en-US" altLang="ko-KR"/>
              <a:t>,B</a:t>
            </a:r>
            <a:r>
              <a:rPr lang="ko-KR" altLang="en-US"/>
              <a:t>액</a:t>
            </a:r>
            <a:r>
              <a:rPr lang="en-US" altLang="ko-KR"/>
              <a:t>)</a:t>
            </a:r>
            <a:r>
              <a:rPr lang="ko-KR" altLang="en-US"/>
              <a:t>을 허용하나 사용할때는 전부사용해야하는 비료이다</a:t>
            </a:r>
            <a:r>
              <a:rPr lang="en-US" altLang="ko-KR"/>
              <a:t>.</a:t>
            </a:r>
          </a:p>
          <a:p>
            <a:r>
              <a:rPr lang="ko-KR" altLang="en-US"/>
              <a:t>요소비료</a:t>
            </a:r>
            <a:endParaRPr lang="en-US" altLang="ko-KR"/>
          </a:p>
          <a:p>
            <a:pPr lvl="1"/>
            <a:r>
              <a:rPr lang="ko-KR" altLang="en-US"/>
              <a:t>질소</a:t>
            </a:r>
            <a:r>
              <a:rPr lang="en-US" altLang="ko-KR"/>
              <a:t>(N)</a:t>
            </a:r>
            <a:r>
              <a:rPr lang="ko-KR" altLang="en-US"/>
              <a:t>질</a:t>
            </a:r>
            <a:r>
              <a:rPr lang="en-US" altLang="ko-KR"/>
              <a:t> </a:t>
            </a:r>
            <a:r>
              <a:rPr lang="ko-KR" altLang="en-US"/>
              <a:t>화학비료중의 하나이다</a:t>
            </a:r>
            <a:r>
              <a:rPr lang="en-US" altLang="ko-KR"/>
              <a:t>. </a:t>
            </a:r>
            <a:r>
              <a:rPr lang="ko-KR" altLang="en-US"/>
              <a:t>질소가 </a:t>
            </a:r>
            <a:r>
              <a:rPr lang="en-US" altLang="ko-KR"/>
              <a:t>46%</a:t>
            </a:r>
            <a:r>
              <a:rPr lang="ko-KR" altLang="en-US"/>
              <a:t>정도 들어있는 중성비료이지만 분해된 탄산암모니움은 약알카리성이므로 토양을 알카리성으로 변하게한다</a:t>
            </a:r>
            <a:endParaRPr lang="en-US" altLang="ko-KR"/>
          </a:p>
          <a:p>
            <a:pPr lvl="1"/>
            <a:r>
              <a:rPr lang="ko-KR" altLang="en-US"/>
              <a:t>인산비료나 모래들과 섞어서 덧거름으로 사용하기도하지만 보통 밑거름으로 사용하는 경우 가 많다</a:t>
            </a:r>
            <a:r>
              <a:rPr lang="en-US" altLang="ko-KR"/>
              <a:t>.</a:t>
            </a:r>
          </a:p>
          <a:p>
            <a:r>
              <a:rPr lang="ko-KR" altLang="en-US"/>
              <a:t>비료사용시 주의 사항</a:t>
            </a:r>
            <a:endParaRPr lang="en-US" altLang="ko-KR"/>
          </a:p>
          <a:p>
            <a:pPr lvl="1"/>
            <a:r>
              <a:rPr lang="ko-KR" altLang="en-US"/>
              <a:t>화초나 분재에 </a:t>
            </a:r>
            <a:r>
              <a:rPr lang="en-US" altLang="ko-KR"/>
              <a:t>NPK</a:t>
            </a:r>
            <a:r>
              <a:rPr lang="ko-KR" altLang="en-US"/>
              <a:t>의 단용비료 또는 </a:t>
            </a:r>
            <a:r>
              <a:rPr lang="en-US" altLang="ko-KR"/>
              <a:t>1~3</a:t>
            </a:r>
            <a:r>
              <a:rPr lang="ko-KR" altLang="en-US"/>
              <a:t>종의 복합비료를 사용하면 죽을 가능성이 높다</a:t>
            </a:r>
            <a:r>
              <a:rPr lang="en-US" altLang="ko-KR"/>
              <a:t>. 4</a:t>
            </a:r>
            <a:r>
              <a:rPr lang="ko-KR" altLang="en-US"/>
              <a:t>종 복합비료나 완전발효된 </a:t>
            </a:r>
            <a:r>
              <a:rPr lang="ko-KR" altLang="en-US">
                <a:solidFill>
                  <a:srgbClr val="FF0000"/>
                </a:solidFill>
              </a:rPr>
              <a:t>유기질 비료</a:t>
            </a:r>
            <a:r>
              <a:rPr lang="ko-KR" altLang="en-US"/>
              <a:t>를 사용하는 것이 좋다</a:t>
            </a:r>
            <a:r>
              <a:rPr lang="en-US" altLang="ko-KR"/>
              <a:t>.</a:t>
            </a:r>
          </a:p>
          <a:p>
            <a:pPr lvl="1"/>
            <a:r>
              <a:rPr lang="ko-KR" altLang="en-US" b="1">
                <a:solidFill>
                  <a:srgbClr val="FF0000"/>
                </a:solidFill>
              </a:rPr>
              <a:t>복합비료와 유기질 비료의 교차사용</a:t>
            </a:r>
            <a:endParaRPr lang="en-US" altLang="ko-KR" b="1">
              <a:solidFill>
                <a:srgbClr val="FF0000"/>
              </a:solidFill>
            </a:endParaRPr>
          </a:p>
          <a:p>
            <a:pPr lvl="2"/>
            <a:r>
              <a:rPr lang="ko-KR" altLang="en-US"/>
              <a:t>복합비료는 화학비료는 냄새</a:t>
            </a:r>
            <a:r>
              <a:rPr lang="en-US" altLang="ko-KR"/>
              <a:t>/</a:t>
            </a:r>
            <a:r>
              <a:rPr lang="ko-KR" altLang="en-US"/>
              <a:t>사용량면에서 크게 유리하지만 토양산성화문제때문에 유기질비료와 적절히 교차사용을 권장한다</a:t>
            </a:r>
            <a:r>
              <a:rPr lang="en-US" altLang="ko-KR"/>
              <a:t>.</a:t>
            </a:r>
          </a:p>
          <a:p>
            <a:pPr lvl="1"/>
            <a:r>
              <a:rPr lang="ko-KR" altLang="en-US" b="1">
                <a:solidFill>
                  <a:srgbClr val="FF0000"/>
                </a:solidFill>
              </a:rPr>
              <a:t>생장시기에 따른 비료의 선정</a:t>
            </a:r>
            <a:endParaRPr lang="en-US" altLang="ko-KR" b="1">
              <a:solidFill>
                <a:srgbClr val="FF0000"/>
              </a:solidFill>
            </a:endParaRPr>
          </a:p>
          <a:p>
            <a:pPr lvl="2"/>
            <a:r>
              <a:rPr lang="ko-KR" altLang="en-US" b="1"/>
              <a:t>영양생장시기에는 </a:t>
            </a:r>
            <a:r>
              <a:rPr lang="en-US" altLang="ko-KR" b="1"/>
              <a:t>N</a:t>
            </a:r>
            <a:r>
              <a:rPr lang="ko-KR" altLang="en-US" b="1"/>
              <a:t>이 높은 복합비료를 생식생장시기에는 </a:t>
            </a:r>
            <a:r>
              <a:rPr lang="en-US" altLang="ko-KR" b="1"/>
              <a:t>14:14:14</a:t>
            </a:r>
            <a:r>
              <a:rPr lang="ko-KR" altLang="en-US" b="1"/>
              <a:t>와 같이 동일한 비율의 비료사용이 유리하다</a:t>
            </a:r>
            <a:r>
              <a:rPr lang="en-US" altLang="ko-KR" b="1"/>
              <a:t>.</a:t>
            </a:r>
          </a:p>
          <a:p>
            <a:pPr lvl="2"/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98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9CBB66-50E6-49F8-9662-3C538451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3.1 </a:t>
            </a:r>
            <a:r>
              <a:rPr lang="ko-KR" altLang="en-US"/>
              <a:t>농약의 용어와 사용방법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51A0DB-031F-4E9B-860F-E4359FF1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ko-KR" altLang="en-US"/>
              <a:t>용어 정의</a:t>
            </a:r>
            <a:endParaRPr lang="en-US" altLang="ko-KR"/>
          </a:p>
          <a:p>
            <a:pPr lvl="1" fontAlgn="base"/>
            <a:r>
              <a:rPr lang="ko-KR" altLang="en-US" b="1">
                <a:solidFill>
                  <a:srgbClr val="FF0000"/>
                </a:solidFill>
              </a:rPr>
              <a:t>이행성 농약</a:t>
            </a:r>
            <a:r>
              <a:rPr lang="ko-KR" altLang="en-US"/>
              <a:t>이란 약제가 식물체의 접촉부위에서 다른 부위로 이동하는 성질을 가진 농약을 말함</a:t>
            </a:r>
            <a:endParaRPr lang="en-US" altLang="ko-KR"/>
          </a:p>
          <a:p>
            <a:pPr lvl="1" fontAlgn="base"/>
            <a:r>
              <a:rPr lang="ko-KR" altLang="en-US" b="1">
                <a:solidFill>
                  <a:srgbClr val="FF0000"/>
                </a:solidFill>
              </a:rPr>
              <a:t>침투성 농약</a:t>
            </a:r>
            <a:r>
              <a:rPr lang="ko-KR" altLang="en-US"/>
              <a:t>이란 약제를 식물의 잎</a:t>
            </a:r>
            <a:r>
              <a:rPr lang="en-US" altLang="ko-KR"/>
              <a:t>, </a:t>
            </a:r>
            <a:r>
              <a:rPr lang="ko-KR" altLang="en-US"/>
              <a:t>줄기 또는 뿌리에 처리하였을 때 식물체의 접촉된 부분으로부터 흡수</a:t>
            </a:r>
            <a:r>
              <a:rPr lang="en-US" altLang="ko-KR"/>
              <a:t>, </a:t>
            </a:r>
            <a:r>
              <a:rPr lang="ko-KR" altLang="en-US"/>
              <a:t>이행되어 살균</a:t>
            </a:r>
            <a:r>
              <a:rPr lang="en-US" altLang="ko-KR"/>
              <a:t>, </a:t>
            </a:r>
            <a:r>
              <a:rPr lang="ko-KR" altLang="en-US"/>
              <a:t>살충 및 제초에 필요한 양의 </a:t>
            </a:r>
            <a:r>
              <a:rPr lang="ko-KR" altLang="en-US" b="1"/>
              <a:t>약제가 식물체의 전체에 퍼짐</a:t>
            </a:r>
            <a:r>
              <a:rPr lang="ko-KR" altLang="en-US"/>
              <a:t>으로서 </a:t>
            </a:r>
            <a:br>
              <a:rPr lang="en-US" altLang="ko-KR"/>
            </a:br>
            <a:r>
              <a:rPr lang="ko-KR" altLang="en-US"/>
              <a:t>① </a:t>
            </a:r>
            <a:r>
              <a:rPr lang="ko-KR" altLang="en-US" b="1">
                <a:solidFill>
                  <a:srgbClr val="FF0000"/>
                </a:solidFill>
              </a:rPr>
              <a:t>살균제</a:t>
            </a:r>
            <a:r>
              <a:rPr lang="ko-KR" altLang="en-US"/>
              <a:t>의 경우에는 기생균이 분비하는 독소를 불활성화 시키는 물질로 변하게 하거나 식물 자체의 저항성을 높여 주는 등 치료적인 효과를 거두기 위하여 사용되며</a:t>
            </a:r>
            <a:r>
              <a:rPr lang="en-US" altLang="ko-KR"/>
              <a:t>, </a:t>
            </a:r>
            <a:br>
              <a:rPr lang="en-US" altLang="ko-KR"/>
            </a:br>
            <a:r>
              <a:rPr lang="en-US" altLang="ko-KR"/>
              <a:t>② </a:t>
            </a:r>
            <a:r>
              <a:rPr lang="ko-KR" altLang="en-US" b="1">
                <a:solidFill>
                  <a:srgbClr val="FF0000"/>
                </a:solidFill>
              </a:rPr>
              <a:t>살충제</a:t>
            </a:r>
            <a:r>
              <a:rPr lang="ko-KR" altLang="en-US"/>
              <a:t>의 경우에는 식물체를 가해하는 해충을 직접적으로 죽이는 효과를 나타내고</a:t>
            </a:r>
            <a:r>
              <a:rPr lang="en-US" altLang="ko-KR"/>
              <a:t>, </a:t>
            </a:r>
            <a:br>
              <a:rPr lang="en-US" altLang="ko-KR"/>
            </a:br>
            <a:r>
              <a:rPr lang="en-US" altLang="ko-KR"/>
              <a:t>③ </a:t>
            </a:r>
            <a:r>
              <a:rPr lang="ko-KR" altLang="en-US" b="1">
                <a:solidFill>
                  <a:srgbClr val="FF0000"/>
                </a:solidFill>
              </a:rPr>
              <a:t>제초제</a:t>
            </a:r>
            <a:r>
              <a:rPr lang="ko-KR" altLang="en-US"/>
              <a:t>의 경우에는 잡초 등의 </a:t>
            </a:r>
            <a:r>
              <a:rPr lang="ko-KR" altLang="en-US" u="sng"/>
              <a:t>생장점</a:t>
            </a:r>
            <a:r>
              <a:rPr lang="ko-KR" altLang="en-US"/>
              <a:t>으로 이행하여 식물체 전체를 죽임</a:t>
            </a:r>
            <a:endParaRPr lang="en-US" altLang="ko-KR"/>
          </a:p>
          <a:p>
            <a:pPr lvl="1" fontAlgn="base"/>
            <a:r>
              <a:rPr lang="ko-KR" altLang="en-US" b="1">
                <a:solidFill>
                  <a:srgbClr val="FF0000"/>
                </a:solidFill>
              </a:rPr>
              <a:t>비침투성 농약</a:t>
            </a:r>
            <a:r>
              <a:rPr lang="ko-KR" altLang="en-US"/>
              <a:t>이란 약제가 </a:t>
            </a:r>
            <a:br>
              <a:rPr lang="en-US" altLang="ko-KR"/>
            </a:br>
            <a:r>
              <a:rPr lang="ko-KR" altLang="en-US"/>
              <a:t>① </a:t>
            </a:r>
            <a:r>
              <a:rPr lang="ko-KR" altLang="en-US">
                <a:solidFill>
                  <a:srgbClr val="FF0000"/>
                </a:solidFill>
              </a:rPr>
              <a:t>살균제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식물체의 표면에 부착하여 기생균의 접근이나 생육을 저지하기 위한 </a:t>
            </a:r>
            <a:r>
              <a:rPr lang="ko-KR" altLang="en-US" b="1"/>
              <a:t>살균제</a:t>
            </a:r>
            <a:r>
              <a:rPr lang="en-US" altLang="ko-KR"/>
              <a:t>, </a:t>
            </a:r>
            <a:br>
              <a:rPr lang="en-US" altLang="ko-KR"/>
            </a:br>
            <a:r>
              <a:rPr lang="en-US" altLang="ko-KR"/>
              <a:t>② </a:t>
            </a:r>
            <a:r>
              <a:rPr lang="ko-KR" altLang="en-US">
                <a:solidFill>
                  <a:srgbClr val="FF0000"/>
                </a:solidFill>
              </a:rPr>
              <a:t>살충제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식물체에 모여든 해충에 직접 뿌려져서 죽이는 </a:t>
            </a:r>
            <a:r>
              <a:rPr lang="ko-KR" altLang="en-US" b="1"/>
              <a:t>살충제</a:t>
            </a:r>
            <a:r>
              <a:rPr lang="en-US" altLang="ko-KR"/>
              <a:t>, </a:t>
            </a:r>
            <a:r>
              <a:rPr lang="ko-KR" altLang="en-US"/>
              <a:t>그리고 </a:t>
            </a:r>
            <a:br>
              <a:rPr lang="en-US" altLang="ko-KR"/>
            </a:br>
            <a:r>
              <a:rPr lang="ko-KR" altLang="en-US"/>
              <a:t>③ </a:t>
            </a:r>
            <a:r>
              <a:rPr lang="ko-KR" altLang="en-US">
                <a:solidFill>
                  <a:srgbClr val="FF0000"/>
                </a:solidFill>
              </a:rPr>
              <a:t>제초제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식물체의 접촉부위를 죽이는 제초제를 말함</a:t>
            </a:r>
            <a:endParaRPr lang="en-US" altLang="ko-KR"/>
          </a:p>
          <a:p>
            <a:pPr lvl="1" fontAlgn="base"/>
            <a:r>
              <a:rPr lang="ko-KR" altLang="en-US"/>
              <a:t>기타</a:t>
            </a:r>
            <a:endParaRPr lang="en-US" altLang="ko-KR"/>
          </a:p>
          <a:p>
            <a:pPr lvl="2" fontAlgn="base"/>
            <a:r>
              <a:rPr lang="ko-KR" altLang="en-US">
                <a:solidFill>
                  <a:srgbClr val="FF0000"/>
                </a:solidFill>
              </a:rPr>
              <a:t>토양처리제제초제</a:t>
            </a:r>
            <a:r>
              <a:rPr lang="en-US" altLang="ko-KR"/>
              <a:t>(</a:t>
            </a:r>
            <a:r>
              <a:rPr lang="ko-KR" altLang="en-US"/>
              <a:t>풀이나기전 토양에뿌림</a:t>
            </a:r>
            <a:r>
              <a:rPr lang="en-US" altLang="ko-KR"/>
              <a:t>) </a:t>
            </a:r>
          </a:p>
          <a:p>
            <a:pPr lvl="3" fontAlgn="base"/>
            <a:r>
              <a:rPr lang="en-US" altLang="ko-KR"/>
              <a:t> </a:t>
            </a:r>
            <a:r>
              <a:rPr lang="ko-KR" altLang="en-US"/>
              <a:t>씨앗을 </a:t>
            </a:r>
            <a:r>
              <a:rPr lang="en-US" altLang="ko-KR"/>
              <a:t>3cm</a:t>
            </a:r>
            <a:r>
              <a:rPr lang="ko-KR" altLang="en-US"/>
              <a:t>깊이심고 복토</a:t>
            </a:r>
            <a:r>
              <a:rPr lang="en-US" altLang="ko-KR"/>
              <a:t>, 1~2cm </a:t>
            </a:r>
            <a:r>
              <a:rPr lang="ko-KR" altLang="en-US"/>
              <a:t>층형성하고 이 안에서 있는 발아억제</a:t>
            </a:r>
            <a:r>
              <a:rPr lang="en-US" altLang="ko-KR"/>
              <a:t>, </a:t>
            </a:r>
            <a:r>
              <a:rPr lang="ko-KR" altLang="en-US"/>
              <a:t>층은 두달정도 효과있음</a:t>
            </a:r>
            <a:r>
              <a:rPr lang="en-US" altLang="ko-KR"/>
              <a:t>.</a:t>
            </a:r>
          </a:p>
          <a:p>
            <a:pPr lvl="2" fontAlgn="base"/>
            <a:r>
              <a:rPr lang="ko-KR" altLang="en-US">
                <a:solidFill>
                  <a:srgbClr val="FF0000"/>
                </a:solidFill>
              </a:rPr>
              <a:t>경엽처리제초제</a:t>
            </a:r>
            <a:r>
              <a:rPr lang="en-US" altLang="ko-KR"/>
              <a:t>(</a:t>
            </a:r>
            <a:r>
              <a:rPr lang="ko-KR" altLang="en-US"/>
              <a:t>풀에 직정 살포</a:t>
            </a:r>
            <a:r>
              <a:rPr lang="en-US" altLang="ko-KR"/>
              <a:t>), </a:t>
            </a:r>
            <a:r>
              <a:rPr lang="ko-KR" altLang="en-US"/>
              <a:t>전착제혼용</a:t>
            </a:r>
            <a:r>
              <a:rPr lang="en-US" altLang="ko-KR"/>
              <a:t>, </a:t>
            </a:r>
            <a:r>
              <a:rPr lang="ko-KR" altLang="en-US"/>
              <a:t>농도</a:t>
            </a:r>
            <a:endParaRPr lang="en-US" altLang="ko-KR"/>
          </a:p>
          <a:p>
            <a:pPr lvl="3" fontAlgn="base"/>
            <a:r>
              <a:rPr lang="ko-KR" altLang="en-US"/>
              <a:t>선택성제초제</a:t>
            </a:r>
            <a:r>
              <a:rPr lang="en-US" altLang="ko-KR"/>
              <a:t>, </a:t>
            </a:r>
            <a:r>
              <a:rPr lang="ko-KR" altLang="en-US"/>
              <a:t>비선택성제초제</a:t>
            </a:r>
            <a:r>
              <a:rPr lang="en-US" altLang="ko-KR"/>
              <a:t>,</a:t>
            </a:r>
            <a:r>
              <a:rPr lang="ko-KR" altLang="en-US"/>
              <a:t>접촉성제초제</a:t>
            </a:r>
            <a:r>
              <a:rPr lang="en-US" altLang="ko-KR"/>
              <a:t>(</a:t>
            </a:r>
            <a:r>
              <a:rPr lang="ko-KR" altLang="en-US"/>
              <a:t>잎이나줄기만죽임</a:t>
            </a:r>
            <a:r>
              <a:rPr lang="en-US" altLang="ko-KR"/>
              <a:t>, </a:t>
            </a:r>
            <a:r>
              <a:rPr lang="ko-KR" altLang="en-US"/>
              <a:t>선택성</a:t>
            </a:r>
            <a:r>
              <a:rPr lang="en-US" altLang="ko-KR"/>
              <a:t>,</a:t>
            </a:r>
            <a:r>
              <a:rPr lang="ko-KR" altLang="en-US"/>
              <a:t>비선택성</a:t>
            </a:r>
            <a:r>
              <a:rPr lang="en-US" altLang="ko-KR"/>
              <a:t>), </a:t>
            </a:r>
            <a:r>
              <a:rPr lang="ko-KR" altLang="en-US"/>
              <a:t>이행성제초제</a:t>
            </a:r>
            <a:r>
              <a:rPr lang="en-US" altLang="ko-KR"/>
              <a:t>(</a:t>
            </a:r>
            <a:r>
              <a:rPr lang="ko-KR" altLang="en-US"/>
              <a:t>잎</a:t>
            </a:r>
            <a:r>
              <a:rPr lang="en-US" altLang="ko-KR"/>
              <a:t>-&gt;</a:t>
            </a:r>
            <a:r>
              <a:rPr lang="ko-KR" altLang="en-US"/>
              <a:t>줄기</a:t>
            </a:r>
            <a:r>
              <a:rPr lang="en-US" altLang="ko-KR"/>
              <a:t>-&gt;</a:t>
            </a:r>
            <a:r>
              <a:rPr lang="ko-KR" altLang="en-US"/>
              <a:t>뿌리까지 죽인다</a:t>
            </a:r>
            <a:r>
              <a:rPr lang="en-US" altLang="ko-KR"/>
              <a:t>.)</a:t>
            </a:r>
          </a:p>
          <a:p>
            <a:pPr fontAlgn="base"/>
            <a:r>
              <a:rPr lang="ko-KR" altLang="en-US"/>
              <a:t>농약별 특성과 사용방법</a:t>
            </a:r>
            <a:endParaRPr lang="en-US" altLang="ko-KR"/>
          </a:p>
          <a:p>
            <a:pPr lvl="1" fontAlgn="base"/>
            <a:r>
              <a:rPr lang="en-US" altLang="ko-KR"/>
              <a:t>[</a:t>
            </a:r>
            <a:r>
              <a:rPr lang="ko-KR" altLang="en-US"/>
              <a:t>한국작물보호협회</a:t>
            </a:r>
            <a:r>
              <a:rPr lang="en-US" altLang="ko-KR"/>
              <a:t>] </a:t>
            </a:r>
            <a:r>
              <a:rPr lang="ko-KR" altLang="en-US"/>
              <a:t>사이트에서 “작물보호제 지침서”의 ‘내용보기’를 열면 각각의 농약별로 특성과 효과적인 사용방법이 명기되어 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8E4BC3-6FBC-4902-AA0D-86361B99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3.2 </a:t>
            </a:r>
            <a:r>
              <a:rPr lang="ko-KR" altLang="en-US"/>
              <a:t>제초제 병충해 농약의 분류와 색상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194ACC-07A8-4388-934D-3AA547A4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38"/>
            <a:ext cx="6210300" cy="4189862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/>
              <a:t>제초제 분류</a:t>
            </a:r>
            <a:endParaRPr lang="en-US" altLang="ko-KR"/>
          </a:p>
          <a:p>
            <a:pPr lvl="1" fontAlgn="base"/>
            <a:r>
              <a:rPr lang="ko-KR" altLang="en-US">
                <a:solidFill>
                  <a:srgbClr val="FF0000"/>
                </a:solidFill>
              </a:rPr>
              <a:t>토양처리제제초제</a:t>
            </a:r>
            <a:r>
              <a:rPr lang="en-US" altLang="ko-KR"/>
              <a:t>(</a:t>
            </a:r>
            <a:r>
              <a:rPr lang="ko-KR" altLang="en-US"/>
              <a:t>풀이나기전 토양에뿌림</a:t>
            </a:r>
            <a:r>
              <a:rPr lang="en-US" altLang="ko-KR"/>
              <a:t>) </a:t>
            </a:r>
          </a:p>
          <a:p>
            <a:pPr lvl="2" fontAlgn="base"/>
            <a:r>
              <a:rPr lang="ko-KR" altLang="en-US"/>
              <a:t>씨앗을 </a:t>
            </a:r>
            <a:r>
              <a:rPr lang="en-US" altLang="ko-KR"/>
              <a:t>3cm</a:t>
            </a:r>
            <a:r>
              <a:rPr lang="ko-KR" altLang="en-US"/>
              <a:t>깊이심고 복토</a:t>
            </a:r>
            <a:r>
              <a:rPr lang="en-US" altLang="ko-KR"/>
              <a:t>, 1~2cm </a:t>
            </a:r>
            <a:r>
              <a:rPr lang="ko-KR" altLang="en-US"/>
              <a:t>층형성하고 이 안에서 있는 발아억제</a:t>
            </a:r>
            <a:r>
              <a:rPr lang="en-US" altLang="ko-KR"/>
              <a:t>, </a:t>
            </a:r>
            <a:r>
              <a:rPr lang="ko-KR" altLang="en-US"/>
              <a:t>층은 두달정도 효과있음</a:t>
            </a:r>
            <a:r>
              <a:rPr lang="en-US" altLang="ko-KR"/>
              <a:t>.</a:t>
            </a:r>
          </a:p>
          <a:p>
            <a:pPr lvl="2" fontAlgn="base"/>
            <a:r>
              <a:rPr lang="ko-KR" altLang="en-US">
                <a:solidFill>
                  <a:srgbClr val="FF0000"/>
                </a:solidFill>
              </a:rPr>
              <a:t>알리온 </a:t>
            </a:r>
            <a:endParaRPr lang="en-US" altLang="ko-KR">
              <a:solidFill>
                <a:srgbClr val="FF0000"/>
              </a:solidFill>
            </a:endParaRPr>
          </a:p>
          <a:p>
            <a:pPr lvl="1" fontAlgn="base"/>
            <a:r>
              <a:rPr lang="ko-KR" altLang="en-US">
                <a:solidFill>
                  <a:srgbClr val="FF0000"/>
                </a:solidFill>
              </a:rPr>
              <a:t>경엽처리제초제</a:t>
            </a:r>
            <a:r>
              <a:rPr lang="en-US" altLang="ko-KR"/>
              <a:t>(</a:t>
            </a:r>
            <a:r>
              <a:rPr lang="ko-KR" altLang="en-US"/>
              <a:t>풀에 직정 살포</a:t>
            </a:r>
            <a:r>
              <a:rPr lang="en-US" altLang="ko-KR"/>
              <a:t>), </a:t>
            </a:r>
            <a:r>
              <a:rPr lang="ko-KR" altLang="en-US"/>
              <a:t>전착제혼용</a:t>
            </a:r>
            <a:r>
              <a:rPr lang="en-US" altLang="ko-KR"/>
              <a:t>, </a:t>
            </a:r>
            <a:r>
              <a:rPr lang="ko-KR" altLang="en-US"/>
              <a:t>농도</a:t>
            </a:r>
            <a:endParaRPr lang="en-US" altLang="ko-KR"/>
          </a:p>
          <a:p>
            <a:pPr lvl="2" fontAlgn="base"/>
            <a:r>
              <a:rPr lang="ko-KR" altLang="en-US"/>
              <a:t>선택성 제초제 </a:t>
            </a:r>
            <a:r>
              <a:rPr lang="en-US" altLang="ko-KR"/>
              <a:t> : </a:t>
            </a:r>
            <a:r>
              <a:rPr lang="ko-KR" altLang="en-US"/>
              <a:t>쌍떡잎</a:t>
            </a:r>
            <a:r>
              <a:rPr lang="en-US" altLang="ko-KR"/>
              <a:t>,</a:t>
            </a:r>
            <a:r>
              <a:rPr lang="ko-KR" altLang="en-US"/>
              <a:t>외떡임</a:t>
            </a:r>
            <a:r>
              <a:rPr lang="en-US" altLang="ko-KR"/>
              <a:t>, </a:t>
            </a:r>
            <a:r>
              <a:rPr lang="ko-KR" altLang="en-US"/>
              <a:t>생장점등</a:t>
            </a:r>
            <a:r>
              <a:rPr lang="en-US" altLang="ko-KR"/>
              <a:t>), </a:t>
            </a:r>
            <a:r>
              <a:rPr lang="ko-KR" altLang="en-US"/>
              <a:t>원호프</a:t>
            </a:r>
            <a:r>
              <a:rPr lang="en-US" altLang="ko-KR"/>
              <a:t>,</a:t>
            </a:r>
            <a:r>
              <a:rPr lang="ko-KR" altLang="en-US"/>
              <a:t>톤암</a:t>
            </a:r>
            <a:r>
              <a:rPr lang="en-US" altLang="ko-KR"/>
              <a:t>,</a:t>
            </a:r>
            <a:r>
              <a:rPr lang="ko-KR" altLang="en-US"/>
              <a:t>엠씨피피 등</a:t>
            </a:r>
            <a:endParaRPr lang="en-US" altLang="ko-KR"/>
          </a:p>
          <a:p>
            <a:pPr lvl="2" fontAlgn="base"/>
            <a:r>
              <a:rPr lang="ko-KR" altLang="en-US"/>
              <a:t>비선택성제초제</a:t>
            </a:r>
            <a:r>
              <a:rPr lang="en-US" altLang="ko-KR"/>
              <a:t>:</a:t>
            </a:r>
            <a:r>
              <a:rPr lang="ko-KR" altLang="en-US"/>
              <a:t>약이묻은 모든 식물고사</a:t>
            </a:r>
            <a:r>
              <a:rPr lang="en-US" altLang="ko-KR"/>
              <a:t>, </a:t>
            </a:r>
            <a:r>
              <a:rPr lang="ko-KR" altLang="en-US">
                <a:solidFill>
                  <a:srgbClr val="FF0000"/>
                </a:solidFill>
              </a:rPr>
              <a:t>바스</a:t>
            </a:r>
            <a:r>
              <a:rPr lang="ko-KR" altLang="en-US"/>
              <a:t>타</a:t>
            </a:r>
            <a:r>
              <a:rPr lang="en-US" altLang="ko-KR"/>
              <a:t>,</a:t>
            </a:r>
            <a:r>
              <a:rPr lang="ko-KR" altLang="en-US"/>
              <a:t>풀난타</a:t>
            </a:r>
            <a:r>
              <a:rPr lang="en-US" altLang="ko-KR"/>
              <a:t>… </a:t>
            </a:r>
            <a:r>
              <a:rPr lang="ko-KR" altLang="en-US"/>
              <a:t>잎이두꺼은잡초</a:t>
            </a:r>
            <a:r>
              <a:rPr lang="en-US" altLang="ko-KR"/>
              <a:t>/</a:t>
            </a:r>
            <a:r>
              <a:rPr lang="ko-KR" altLang="en-US"/>
              <a:t>목본식물효과 적다</a:t>
            </a:r>
            <a:r>
              <a:rPr lang="en-US" altLang="ko-KR"/>
              <a:t>. </a:t>
            </a:r>
            <a:r>
              <a:rPr lang="ko-KR" altLang="en-US"/>
              <a:t>저항성이생긴다</a:t>
            </a:r>
            <a:r>
              <a:rPr lang="en-US" altLang="ko-KR"/>
              <a:t>. </a:t>
            </a:r>
            <a:r>
              <a:rPr lang="ko-KR" altLang="en-US"/>
              <a:t>번갈아가며사용</a:t>
            </a:r>
            <a:endParaRPr lang="en-US" altLang="ko-KR"/>
          </a:p>
          <a:p>
            <a:pPr lvl="2" fontAlgn="base"/>
            <a:r>
              <a:rPr lang="ko-KR" altLang="en-US"/>
              <a:t>접촉성제초제 </a:t>
            </a:r>
            <a:r>
              <a:rPr lang="en-US" altLang="ko-KR"/>
              <a:t>: </a:t>
            </a:r>
            <a:r>
              <a:rPr lang="ko-KR" altLang="en-US" b="1"/>
              <a:t>잎</a:t>
            </a:r>
            <a:r>
              <a:rPr lang="ko-KR" altLang="en-US"/>
              <a:t>이나줄기만죽임</a:t>
            </a:r>
            <a:r>
              <a:rPr lang="en-US" altLang="ko-KR"/>
              <a:t>, </a:t>
            </a:r>
            <a:r>
              <a:rPr lang="ko-KR" altLang="en-US"/>
              <a:t>선택성</a:t>
            </a:r>
            <a:r>
              <a:rPr lang="en-US" altLang="ko-KR"/>
              <a:t>,</a:t>
            </a:r>
            <a:r>
              <a:rPr lang="ko-KR" altLang="en-US"/>
              <a:t>비선택성</a:t>
            </a:r>
            <a:r>
              <a:rPr lang="en-US" altLang="ko-KR"/>
              <a:t>, </a:t>
            </a:r>
            <a:r>
              <a:rPr lang="ko-KR" altLang="en-US"/>
              <a:t>원호프</a:t>
            </a:r>
            <a:r>
              <a:rPr lang="en-US" altLang="ko-KR"/>
              <a:t>,</a:t>
            </a:r>
            <a:r>
              <a:rPr lang="ko-KR" altLang="en-US"/>
              <a:t>톤암</a:t>
            </a:r>
            <a:r>
              <a:rPr lang="en-US" altLang="ko-KR"/>
              <a:t>,</a:t>
            </a:r>
            <a:r>
              <a:rPr lang="ko-KR" altLang="en-US"/>
              <a:t>엠씨피피 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ko-KR" altLang="en-US">
                <a:solidFill>
                  <a:srgbClr val="FF0000"/>
                </a:solidFill>
              </a:rPr>
              <a:t>바스타</a:t>
            </a:r>
            <a:r>
              <a:rPr lang="ko-KR" altLang="en-US"/>
              <a:t> </a:t>
            </a:r>
            <a:r>
              <a:rPr lang="en-US" altLang="ko-KR"/>
              <a:t>,</a:t>
            </a:r>
          </a:p>
          <a:p>
            <a:pPr lvl="3" fontAlgn="base"/>
            <a:r>
              <a:rPr lang="ko-KR" altLang="en-US"/>
              <a:t>과수에 피해적다</a:t>
            </a:r>
            <a:r>
              <a:rPr lang="en-US" altLang="ko-KR"/>
              <a:t>.</a:t>
            </a:r>
          </a:p>
          <a:p>
            <a:pPr lvl="2" fontAlgn="base"/>
            <a:r>
              <a:rPr lang="ko-KR" altLang="en-US"/>
              <a:t>이행성제초제 </a:t>
            </a:r>
            <a:r>
              <a:rPr lang="en-US" altLang="ko-KR"/>
              <a:t>: </a:t>
            </a:r>
            <a:r>
              <a:rPr lang="ko-KR" altLang="en-US" b="1"/>
              <a:t>잎</a:t>
            </a:r>
            <a:r>
              <a:rPr lang="en-US" altLang="ko-KR"/>
              <a:t>-&gt;</a:t>
            </a:r>
            <a:r>
              <a:rPr lang="ko-KR" altLang="en-US"/>
              <a:t>줄기</a:t>
            </a:r>
            <a:r>
              <a:rPr lang="en-US" altLang="ko-KR"/>
              <a:t>-&gt;</a:t>
            </a:r>
            <a:r>
              <a:rPr lang="ko-KR" altLang="en-US"/>
              <a:t>뿌리까지 죽인다</a:t>
            </a:r>
            <a:r>
              <a:rPr lang="en-US" altLang="ko-KR"/>
              <a:t>, </a:t>
            </a:r>
            <a:r>
              <a:rPr lang="ko-KR" altLang="en-US"/>
              <a:t>세가왕성</a:t>
            </a:r>
            <a:r>
              <a:rPr lang="en-US" altLang="ko-KR"/>
              <a:t>,</a:t>
            </a:r>
            <a:r>
              <a:rPr lang="ko-KR" altLang="en-US"/>
              <a:t>영양이 아래로내려는 가을이 더효과적</a:t>
            </a:r>
            <a:r>
              <a:rPr lang="en-US" altLang="ko-KR"/>
              <a:t>,</a:t>
            </a:r>
            <a:r>
              <a:rPr lang="ko-KR" altLang="en-US">
                <a:solidFill>
                  <a:srgbClr val="FF0000"/>
                </a:solidFill>
              </a:rPr>
              <a:t>근사미</a:t>
            </a:r>
            <a:r>
              <a:rPr lang="en-US" altLang="ko-KR"/>
              <a:t>,</a:t>
            </a:r>
            <a:r>
              <a:rPr lang="ko-KR" altLang="en-US"/>
              <a:t>글라신</a:t>
            </a:r>
            <a:r>
              <a:rPr lang="en-US" altLang="ko-KR"/>
              <a:t>,</a:t>
            </a:r>
            <a:r>
              <a:rPr lang="ko-KR" altLang="en-US"/>
              <a:t>풀샷</a:t>
            </a:r>
            <a:endParaRPr lang="en-US" altLang="ko-KR"/>
          </a:p>
          <a:p>
            <a:pPr lvl="3" fontAlgn="base"/>
            <a:r>
              <a:rPr lang="ko-KR" altLang="en-US"/>
              <a:t>잎에 약간만 묻어도 피해가 커진다</a:t>
            </a:r>
            <a:r>
              <a:rPr lang="en-US" altLang="ko-KR"/>
              <a:t>. </a:t>
            </a:r>
            <a:r>
              <a:rPr lang="ko-KR" altLang="en-US"/>
              <a:t>특히 유목에는 금물</a:t>
            </a:r>
            <a:endParaRPr lang="en-US" altLang="ko-KR"/>
          </a:p>
          <a:p>
            <a:pPr lvl="1" fontAlgn="base"/>
            <a:r>
              <a:rPr lang="ko-KR" altLang="en-US"/>
              <a:t>과수에 </a:t>
            </a:r>
            <a:r>
              <a:rPr lang="ko-KR" altLang="en-US" b="1">
                <a:solidFill>
                  <a:srgbClr val="FF0000"/>
                </a:solidFill>
              </a:rPr>
              <a:t>알리온</a:t>
            </a:r>
            <a:r>
              <a:rPr lang="en-US" altLang="ko-KR" b="1">
                <a:solidFill>
                  <a:srgbClr val="FF0000"/>
                </a:solidFill>
              </a:rPr>
              <a:t> + </a:t>
            </a:r>
            <a:r>
              <a:rPr lang="ko-KR" altLang="en-US" b="1">
                <a:solidFill>
                  <a:srgbClr val="FF0000"/>
                </a:solidFill>
              </a:rPr>
              <a:t>바스타</a:t>
            </a:r>
            <a:endParaRPr lang="en-US" altLang="ko-KR" b="1">
              <a:solidFill>
                <a:srgbClr val="FF0000"/>
              </a:solidFill>
            </a:endParaRPr>
          </a:p>
          <a:p>
            <a:pPr lvl="2" fontAlgn="base"/>
            <a:r>
              <a:rPr lang="ko-KR" altLang="en-US"/>
              <a:t>토양처리제</a:t>
            </a:r>
            <a:r>
              <a:rPr lang="en-US" altLang="ko-KR"/>
              <a:t>, </a:t>
            </a:r>
            <a:r>
              <a:rPr lang="ko-KR" altLang="en-US"/>
              <a:t>접촉성</a:t>
            </a:r>
            <a:r>
              <a:rPr lang="en-US" altLang="ko-KR"/>
              <a:t>/</a:t>
            </a:r>
            <a:r>
              <a:rPr lang="ko-KR" altLang="en-US"/>
              <a:t>비선택적 제초제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814DD70-49F8-435D-9AAF-C98978AE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046" y="3353369"/>
            <a:ext cx="5226954" cy="34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16785"/>
      </p:ext>
    </p:extLst>
  </p:cSld>
  <p:clrMapOvr>
    <a:masterClrMapping/>
  </p:clrMapOvr>
</p:sld>
</file>

<file path=ppt/theme/theme1.xml><?xml version="1.0" encoding="utf-8"?>
<a:theme xmlns:a="http://schemas.openxmlformats.org/drawingml/2006/main" name="y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</a:spPr>
      <a:bodyPr rtlCol="0" anchor="ctr"/>
      <a:lstStyle>
        <a:defPPr algn="ctr">
          <a:defRPr b="0" i="1" smtClean="0">
            <a:solidFill>
              <a:schemeClr val="tx1"/>
            </a:solidFill>
            <a:latin typeface="Cambria Math" panose="02040503050406030204" pitchFamily="18" charset="0"/>
            <a:ea typeface="Cambria Math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olo" id="{ADCF7BB7-9AE1-412B-806F-8DF062AF88D3}" vid="{49A08598-8519-42E3-8B6C-52604924B7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yolo</Template>
  <TotalTime>3998</TotalTime>
  <Words>4213</Words>
  <Application>Microsoft Office PowerPoint</Application>
  <PresentationFormat>와이드스크린</PresentationFormat>
  <Paragraphs>1131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3" baseType="lpstr">
      <vt:lpstr>Adobe Fangsong Std R</vt:lpstr>
      <vt:lpstr>Dotum, verdana</vt:lpstr>
      <vt:lpstr>Helvetica Neue</vt:lpstr>
      <vt:lpstr>HY견명조</vt:lpstr>
      <vt:lpstr>HY신명조</vt:lpstr>
      <vt:lpstr>맑은 고딕</vt:lpstr>
      <vt:lpstr>맑은 고딕</vt:lpstr>
      <vt:lpstr>Arial</vt:lpstr>
      <vt:lpstr>Cambria Math</vt:lpstr>
      <vt:lpstr>Edwardian Script ITC</vt:lpstr>
      <vt:lpstr>Times New Roman</vt:lpstr>
      <vt:lpstr>Wingdings</vt:lpstr>
      <vt:lpstr>yolo</vt:lpstr>
      <vt:lpstr>과수관리 주요사항</vt:lpstr>
      <vt:lpstr>Contents </vt:lpstr>
      <vt:lpstr>1. 과수 시비,병충해,수형관리</vt:lpstr>
      <vt:lpstr>2.1 비료의 분류</vt:lpstr>
      <vt:lpstr>2.2 화학비료/유기질비료/퇴비의 비효발현 및 지속시간</vt:lpstr>
      <vt:lpstr>2.3 유박비료,유기질비료,복합비료,퇴비의 특성 및 차이점</vt:lpstr>
      <vt:lpstr>2.3 유박비료,유기질비료,복합비료,퇴비의 특성 및 차이점(cont.)</vt:lpstr>
      <vt:lpstr>3.1 농약의 용어와 사용방법</vt:lpstr>
      <vt:lpstr>3.2 제초제 병충해 농약의 분류와 색상</vt:lpstr>
      <vt:lpstr>3.2 제초제 병충해 농약의 분류와 색상</vt:lpstr>
      <vt:lpstr>PowerPoint 프레젠테이션</vt:lpstr>
      <vt:lpstr>PowerPoint 프레젠테이션</vt:lpstr>
      <vt:lpstr>PowerPoint 프레젠테이션</vt:lpstr>
      <vt:lpstr>3.3 제초제 알리온 3년이면, 풀 걱정 끝!</vt:lpstr>
      <vt:lpstr>3.4 과수 병충해 예방 및 치료제 </vt:lpstr>
      <vt:lpstr>3.5 석회유황합제와 개화시 살포주의점</vt:lpstr>
      <vt:lpstr>3.5 석회유황합제 – 대추나무,사과나무</vt:lpstr>
      <vt:lpstr>3.5 석회유황합제 – 밤나무</vt:lpstr>
      <vt:lpstr>3.5 석회유황합제 – 감나무,모과나무,체리나무,매실나무</vt:lpstr>
      <vt:lpstr>3.5 사과의 주요 해충 사례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yjkim</dc:creator>
  <cp:lastModifiedBy>yjkim</cp:lastModifiedBy>
  <cp:revision>271</cp:revision>
  <dcterms:created xsi:type="dcterms:W3CDTF">2022-01-30T07:30:43Z</dcterms:created>
  <dcterms:modified xsi:type="dcterms:W3CDTF">2022-05-01T02:10:44Z</dcterms:modified>
</cp:coreProperties>
</file>