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>
      <p:cViewPr varScale="1">
        <p:scale>
          <a:sx n="159" d="100"/>
          <a:sy n="159" d="100"/>
        </p:scale>
        <p:origin x="1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39E0A-91B6-4778-BAD8-F6D8D1931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EBF11E-A0E1-4531-8C51-15D902220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33CF44-5785-4BB0-BE41-49B533DD4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ED9EF2-B187-4924-B1E2-7B448BA6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B86E18-0C01-4528-A0CF-1DDBD8A2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50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44D67-442E-4902-86EB-DCC4D494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80E728-6F5C-4BA9-BC1A-D71E13934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815950-A4B9-4299-8BEF-6F945602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D46C39-2951-4631-9E39-F37FED8C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DE2CE0-0E65-43AC-9EA1-91EDADED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9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000C45-26C0-498C-BA51-D4770FF9F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F301FF-0CB4-4989-BEA2-7C9A91F6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CFC169-9006-4B66-AC9B-913821BA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FB2E38-8D1C-482D-8CD7-DF615885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60CFBB-6BEB-466C-A4A7-9EAEFF25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58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F786B-176A-4945-83D8-E3836F18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653D1-96D5-4273-AACA-5998C95E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291DC8-C359-4265-B27D-0A93ABE4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F1314C-59BA-4DF1-A4E3-A3E072CE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FB490B-E923-4550-9ECB-E70E30EF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5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A860AB-C8E0-42D8-83B2-E4996192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225CFD-FC80-402D-AC12-1293625A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4AA4E2-2822-4B97-B515-53C630C7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1C7E50-4CD0-4282-870D-CC03BFD2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89F707-0DD0-43C5-9D38-3A013C8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2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40D10A-3A50-4C04-85D9-84520A69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5FFA6D-8E13-4459-A08E-608FC6C4D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9D744C-5009-4951-98A5-B352D5F74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E9ED03-F799-4E0D-937F-48156459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8793D-E2A1-44B7-A7FC-698BC9C5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B2AB6F-3140-46F5-B21B-F1056287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2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9E6EA-7CD3-4CA1-A14B-D985F8B7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3AD758-B14A-486D-A265-739D79B6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56CB04-0711-4513-96BE-D68447545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9CAC44-C514-43F6-952B-5D75EB605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A000EA7-2389-4E9E-B971-C8247539F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F73DF1-2BD5-4050-9E26-004044D1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A3C504C-9B34-4540-819C-DF1FE7D9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FC9D29-FC72-49D4-B31E-5D5AEFD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1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DC8FF-C13C-403B-978B-ED767357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7898FD-1632-4636-82FB-A71F61A2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3B2A12-3EFF-46DB-A430-2A2EF9DF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C20E2B-593F-490B-9D8C-D8AC6A0B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1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67C5BBB-A71F-4028-B995-525FDAC9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32B533-7368-4BB2-97ED-396B9A4B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F3BE5F-73A2-4EE8-B30F-5F2925B5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10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98B59-4691-40FF-9178-240C71D2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7467C7-3376-4A93-99BA-447D25EA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F47C495-C1FC-4C94-B8B3-78C27878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C777D4-1688-4748-8575-72339DA9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F4B2C2-FDA6-4FC5-BAD2-A02468C0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9E9561-1A2D-4064-BB73-F6AF4B25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19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A5234D-E6D4-44F4-B103-C91C4999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D4704E-0C5B-48EE-A1D5-BC595F1D5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344B1C-91F8-4050-B0A2-BE7A3FEC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1D85F6-6378-4D72-B72F-EFBE8A39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5CB75D-8931-41DF-BF11-930BEB2D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A402B6-94A5-4422-88C8-33455ECA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08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8390D40-203D-4AB8-9E2A-AA3951A2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7BB650-A8EA-433B-AC67-FB2AA0556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CB049C-F889-49C6-BD7D-5FB976FDD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9B54-92B8-4805-8486-3F7F392DB22A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F5AD12-C652-4349-B6DF-5F85C08A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B3947D-70A8-4C07-903C-84531E64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4593-A3A1-4C6D-920F-7BF3A8A60F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24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그림 83">
            <a:extLst>
              <a:ext uri="{FF2B5EF4-FFF2-40B4-BE49-F238E27FC236}">
                <a16:creationId xmlns:a16="http://schemas.microsoft.com/office/drawing/2014/main" id="{426B9309-C022-41CF-8A64-156B7283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00" y="6351"/>
            <a:ext cx="1378889" cy="2946399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369F4505-8165-4651-8B21-829410C6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000" y="3069000"/>
            <a:ext cx="1939022" cy="29547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BB3EFC9-1AFE-4FAA-BB31-6EFEDDFE8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0" y="3068999"/>
            <a:ext cx="1031490" cy="2998649"/>
          </a:xfrm>
          <a:prstGeom prst="rect">
            <a:avLst/>
          </a:prstGeom>
        </p:spPr>
      </p:pic>
      <p:sp>
        <p:nvSpPr>
          <p:cNvPr id="68" name="타원 67">
            <a:extLst>
              <a:ext uri="{FF2B5EF4-FFF2-40B4-BE49-F238E27FC236}">
                <a16:creationId xmlns:a16="http://schemas.microsoft.com/office/drawing/2014/main" id="{572D79F2-918F-4D9E-B61E-C61B26AC9535}"/>
              </a:ext>
            </a:extLst>
          </p:cNvPr>
          <p:cNvSpPr/>
          <p:nvPr/>
        </p:nvSpPr>
        <p:spPr>
          <a:xfrm rot="438801">
            <a:off x="8325497" y="4689162"/>
            <a:ext cx="678609" cy="6860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36B80-5199-497F-8646-436081BC1AC5}"/>
              </a:ext>
            </a:extLst>
          </p:cNvPr>
          <p:cNvSpPr txBox="1"/>
          <p:nvPr/>
        </p:nvSpPr>
        <p:spPr>
          <a:xfrm>
            <a:off x="6996000" y="189000"/>
            <a:ext cx="5196000" cy="2516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/>
              <a:t>(1) </a:t>
            </a:r>
            <a:r>
              <a:rPr lang="ko-KR" altLang="en-US" sz="1050"/>
              <a:t>대목을 </a:t>
            </a:r>
            <a:r>
              <a:rPr lang="en-US" altLang="ko-KR" sz="1050"/>
              <a:t>1cm </a:t>
            </a:r>
            <a:r>
              <a:rPr lang="ko-KR" altLang="en-US" sz="1050"/>
              <a:t>정도 비스듬히 자르고</a:t>
            </a:r>
            <a:r>
              <a:rPr lang="en-US" altLang="ko-KR" sz="1050"/>
              <a:t>, </a:t>
            </a:r>
          </a:p>
          <a:p>
            <a:r>
              <a:rPr lang="en-US" altLang="ko-KR" sz="1050"/>
              <a:t>(2) </a:t>
            </a:r>
            <a:r>
              <a:rPr lang="ko-KR" altLang="en-US" sz="1050"/>
              <a:t>대목을 절개한다</a:t>
            </a:r>
            <a:r>
              <a:rPr lang="en-US" altLang="ko-KR" sz="1050"/>
              <a:t>. 4cm</a:t>
            </a:r>
            <a:r>
              <a:rPr lang="ko-KR" altLang="en-US" sz="1050"/>
              <a:t>정도 수직으로 자른다</a:t>
            </a:r>
            <a:r>
              <a:rPr lang="en-US" altLang="ko-KR" sz="1050"/>
              <a:t>. </a:t>
            </a:r>
            <a:r>
              <a:rPr lang="ko-KR" altLang="en-US" sz="1050"/>
              <a:t>오른손을 판에대고 왼손엄지로 지그시 눌러서 자른다</a:t>
            </a:r>
            <a:r>
              <a:rPr lang="en-US" altLang="ko-KR" sz="1050"/>
              <a:t>. </a:t>
            </a:r>
            <a:r>
              <a:rPr lang="ko-KR" altLang="en-US" sz="1050"/>
              <a:t>다침주의</a:t>
            </a:r>
            <a:endParaRPr lang="en-US" altLang="ko-KR" sz="1050"/>
          </a:p>
          <a:p>
            <a:endParaRPr lang="en-US" altLang="ko-KR" sz="1050"/>
          </a:p>
          <a:p>
            <a:r>
              <a:rPr lang="en-US" altLang="ko-KR" sz="1050"/>
              <a:t>(3) </a:t>
            </a:r>
            <a:r>
              <a:rPr lang="ko-KR" altLang="en-US" sz="1050"/>
              <a:t>접수 쐐기를 만든다</a:t>
            </a:r>
            <a:r>
              <a:rPr lang="en-US" altLang="ko-KR" sz="1050"/>
              <a:t>. </a:t>
            </a:r>
            <a:r>
              <a:rPr lang="ko-KR" altLang="en-US" sz="1050"/>
              <a:t>양면을 </a:t>
            </a:r>
            <a:r>
              <a:rPr lang="en-US" altLang="ko-KR" sz="1050"/>
              <a:t>1cm.</a:t>
            </a:r>
            <a:r>
              <a:rPr lang="ko-KR" altLang="en-US" sz="1050"/>
              <a:t> </a:t>
            </a:r>
            <a:r>
              <a:rPr lang="en-US" altLang="ko-KR" sz="1050"/>
              <a:t>4cm</a:t>
            </a:r>
            <a:r>
              <a:rPr lang="ko-KR" altLang="en-US" sz="1050"/>
              <a:t>정도 자른다</a:t>
            </a:r>
            <a:r>
              <a:rPr lang="en-US" altLang="ko-KR" sz="1050"/>
              <a:t>. </a:t>
            </a:r>
          </a:p>
          <a:p>
            <a:br>
              <a:rPr lang="en-US" altLang="ko-KR" sz="1050"/>
            </a:br>
            <a:r>
              <a:rPr lang="en-US" altLang="ko-KR" sz="1050"/>
              <a:t>(4) </a:t>
            </a:r>
            <a:r>
              <a:rPr lang="ko-KR" altLang="en-US" sz="1050"/>
              <a:t>접수쐐기를 대목 절개면에 </a:t>
            </a:r>
            <a:r>
              <a:rPr lang="ko-KR" altLang="en-US" sz="1050">
                <a:solidFill>
                  <a:srgbClr val="C00000"/>
                </a:solidFill>
              </a:rPr>
              <a:t>꾹눌러서 삽입하여 </a:t>
            </a:r>
            <a:r>
              <a:rPr lang="ko-KR" altLang="en-US" sz="1050"/>
              <a:t>대목</a:t>
            </a:r>
            <a:r>
              <a:rPr lang="en-US" altLang="ko-KR" sz="1050"/>
              <a:t>-</a:t>
            </a:r>
            <a:r>
              <a:rPr lang="ko-KR" altLang="en-US" sz="1050"/>
              <a:t>접수의 형성층을 최대한 </a:t>
            </a:r>
            <a:br>
              <a:rPr lang="en-US" altLang="ko-KR" sz="1050"/>
            </a:br>
            <a:r>
              <a:rPr lang="en-US" altLang="ko-KR" sz="1050"/>
              <a:t>   </a:t>
            </a:r>
            <a:r>
              <a:rPr lang="ko-KR" altLang="en-US" sz="1050"/>
              <a:t>많이</a:t>
            </a:r>
            <a:r>
              <a:rPr lang="en-US" altLang="ko-KR" sz="1050"/>
              <a:t> </a:t>
            </a:r>
            <a:r>
              <a:rPr lang="ko-KR" altLang="en-US" sz="1050"/>
              <a:t>접합시킨다</a:t>
            </a:r>
            <a:r>
              <a:rPr lang="en-US" altLang="ko-KR" sz="1050"/>
              <a:t>. </a:t>
            </a:r>
            <a:r>
              <a:rPr lang="ko-KR" altLang="en-US" sz="1050"/>
              <a:t>양형성층의 접합면에서 진액이 나와 대목</a:t>
            </a:r>
            <a:r>
              <a:rPr lang="en-US" altLang="ko-KR" sz="1050"/>
              <a:t>-</a:t>
            </a:r>
            <a:r>
              <a:rPr lang="ko-KR" altLang="en-US" sz="1050"/>
              <a:t>접수를 접합시킨다</a:t>
            </a:r>
            <a:r>
              <a:rPr lang="en-US" altLang="ko-KR" sz="1050"/>
              <a:t>.</a:t>
            </a:r>
          </a:p>
          <a:p>
            <a:r>
              <a:rPr lang="en-US" altLang="ko-KR" sz="1050"/>
              <a:t>   (4.2~5) </a:t>
            </a:r>
            <a:r>
              <a:rPr lang="ko-KR" altLang="en-US" sz="1050"/>
              <a:t>굵기가 다른 경우에는 한쪽만이라도 형성층을 완벽하게 맞춘다</a:t>
            </a:r>
            <a:r>
              <a:rPr lang="en-US" altLang="ko-KR" sz="1050"/>
              <a:t>. </a:t>
            </a:r>
            <a:r>
              <a:rPr lang="ko-KR" altLang="en-US" sz="1050"/>
              <a:t>반대쪽은 </a:t>
            </a:r>
            <a:br>
              <a:rPr lang="en-US" altLang="ko-KR" sz="1050"/>
            </a:br>
            <a:r>
              <a:rPr lang="en-US" altLang="ko-KR" sz="1050"/>
              <a:t>          </a:t>
            </a:r>
            <a:r>
              <a:rPr lang="ko-KR" altLang="en-US" sz="1050"/>
              <a:t>약간 벌어질 수 있다</a:t>
            </a:r>
            <a:r>
              <a:rPr lang="en-US" altLang="ko-KR" sz="1050"/>
              <a:t>.</a:t>
            </a:r>
          </a:p>
          <a:p>
            <a:r>
              <a:rPr lang="en-US" altLang="ko-KR" sz="1050"/>
              <a:t>   (4.6) </a:t>
            </a:r>
            <a:r>
              <a:rPr lang="ko-KR" altLang="en-US" sz="1050"/>
              <a:t>상단의 </a:t>
            </a:r>
            <a:r>
              <a:rPr lang="en-US" altLang="ko-KR" sz="1050"/>
              <a:t>V </a:t>
            </a:r>
            <a:r>
              <a:rPr lang="ko-KR" altLang="en-US" sz="1050"/>
              <a:t>공간을</a:t>
            </a:r>
            <a:r>
              <a:rPr lang="en-US" altLang="ko-KR" sz="1050"/>
              <a:t> </a:t>
            </a:r>
            <a:r>
              <a:rPr lang="ko-KR" altLang="en-US" sz="1050"/>
              <a:t>진액이 메우면서 튼튼하게 살을 만든다</a:t>
            </a:r>
            <a:r>
              <a:rPr lang="en-US" altLang="ko-KR" sz="1050"/>
              <a:t>. </a:t>
            </a:r>
            <a:r>
              <a:rPr lang="ko-KR" altLang="en-US" sz="1050"/>
              <a:t>이것은 가지 찢어</a:t>
            </a:r>
            <a:br>
              <a:rPr lang="en-US" altLang="ko-KR" sz="1050"/>
            </a:br>
            <a:r>
              <a:rPr lang="en-US" altLang="ko-KR" sz="1050"/>
              <a:t>          </a:t>
            </a:r>
            <a:r>
              <a:rPr lang="ko-KR" altLang="en-US" sz="1050"/>
              <a:t>짐 예방에 중요</a:t>
            </a:r>
            <a:endParaRPr lang="en-US" altLang="ko-KR" sz="1050"/>
          </a:p>
          <a:p>
            <a:r>
              <a:rPr lang="en-US" altLang="ko-KR" sz="1050"/>
              <a:t>(5) </a:t>
            </a:r>
            <a:r>
              <a:rPr lang="ko-KR" altLang="en-US" sz="1050"/>
              <a:t>접목테이프로 테이핑을 한다</a:t>
            </a:r>
            <a:r>
              <a:rPr lang="en-US" altLang="ko-KR" sz="1050"/>
              <a:t>.</a:t>
            </a:r>
            <a:br>
              <a:rPr lang="en-US" altLang="ko-KR" sz="1050"/>
            </a:br>
            <a:r>
              <a:rPr lang="en-US" altLang="ko-KR" sz="1050"/>
              <a:t>     </a:t>
            </a:r>
            <a:r>
              <a:rPr lang="ko-KR" altLang="en-US" sz="1050"/>
              <a:t>테이프는 넓게 펴서 감는 힘정도 </a:t>
            </a:r>
            <a:r>
              <a:rPr lang="en-US" altLang="ko-KR" sz="1050"/>
              <a:t>70,10,20,</a:t>
            </a:r>
            <a:r>
              <a:rPr lang="ko-KR" altLang="en-US" sz="1050"/>
              <a:t>마지막펴서 다시감고 매듭</a:t>
            </a:r>
            <a:br>
              <a:rPr lang="en-US" altLang="ko-KR" sz="1050"/>
            </a:br>
            <a:r>
              <a:rPr lang="en-US" altLang="ko-KR" sz="1050"/>
              <a:t>     </a:t>
            </a:r>
            <a:r>
              <a:rPr lang="ko-KR" altLang="en-US" sz="1050"/>
              <a:t>피지않고 지나친 힘을 주어 감으면 안된다</a:t>
            </a:r>
            <a:r>
              <a:rPr lang="en-US" altLang="ko-KR" sz="1050"/>
              <a:t>. </a:t>
            </a:r>
            <a:endParaRPr lang="ko-KR" alt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57CAD-80D7-48F7-B024-E531CAF33293}"/>
              </a:ext>
            </a:extLst>
          </p:cNvPr>
          <p:cNvSpPr txBox="1"/>
          <p:nvPr/>
        </p:nvSpPr>
        <p:spPr>
          <a:xfrm>
            <a:off x="1493513" y="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(1.2)</a:t>
            </a:r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8DBF7685-8403-43CB-98F7-AACE59A4114B}"/>
              </a:ext>
            </a:extLst>
          </p:cNvPr>
          <p:cNvGrpSpPr/>
          <p:nvPr/>
        </p:nvGrpSpPr>
        <p:grpSpPr>
          <a:xfrm>
            <a:off x="3581850" y="10501"/>
            <a:ext cx="1739450" cy="3012100"/>
            <a:chOff x="4366238" y="-332"/>
            <a:chExt cx="2239928" cy="354210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BEB214E-240D-438E-9A84-886C49608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6238" y="5592"/>
              <a:ext cx="2239928" cy="3536183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C1784BE-F050-44A7-B3EE-2BA836A3EB8E}"/>
                </a:ext>
              </a:extLst>
            </p:cNvPr>
            <p:cNvSpPr/>
            <p:nvPr/>
          </p:nvSpPr>
          <p:spPr>
            <a:xfrm>
              <a:off x="4906237" y="549000"/>
              <a:ext cx="720000" cy="720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60A755-7B83-4512-A157-92619D365CA8}"/>
                </a:ext>
              </a:extLst>
            </p:cNvPr>
            <p:cNvSpPr txBox="1"/>
            <p:nvPr/>
          </p:nvSpPr>
          <p:spPr>
            <a:xfrm>
              <a:off x="4476000" y="-332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C00000"/>
                  </a:solidFill>
                </a:rPr>
                <a:t>(2.1)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435AFFA-5787-49D1-AFBA-92278A66471F}"/>
              </a:ext>
            </a:extLst>
          </p:cNvPr>
          <p:cNvGrpSpPr/>
          <p:nvPr/>
        </p:nvGrpSpPr>
        <p:grpSpPr>
          <a:xfrm>
            <a:off x="5343750" y="24900"/>
            <a:ext cx="1631312" cy="2997626"/>
            <a:chOff x="6706238" y="-57576"/>
            <a:chExt cx="2340000" cy="379175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D16375D-1934-45A8-BC97-947D250C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238" y="-57576"/>
              <a:ext cx="2340000" cy="3791756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7CAB15F-02EF-4FB7-84EE-E1966C4CF804}"/>
                </a:ext>
              </a:extLst>
            </p:cNvPr>
            <p:cNvSpPr/>
            <p:nvPr/>
          </p:nvSpPr>
          <p:spPr>
            <a:xfrm>
              <a:off x="7426237" y="549000"/>
              <a:ext cx="720000" cy="720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09E10A-FB74-4164-B086-B7AB5A402446}"/>
                </a:ext>
              </a:extLst>
            </p:cNvPr>
            <p:cNvSpPr txBox="1"/>
            <p:nvPr/>
          </p:nvSpPr>
          <p:spPr>
            <a:xfrm>
              <a:off x="6816000" y="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C00000"/>
                  </a:solidFill>
                </a:rPr>
                <a:t>(2.2)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43FC06A5-3520-4B0F-8816-5CD7A1DD42AF}"/>
              </a:ext>
            </a:extLst>
          </p:cNvPr>
          <p:cNvGrpSpPr/>
          <p:nvPr/>
        </p:nvGrpSpPr>
        <p:grpSpPr>
          <a:xfrm>
            <a:off x="156000" y="3069000"/>
            <a:ext cx="2520000" cy="1714696"/>
            <a:chOff x="9198637" y="1"/>
            <a:chExt cx="2520000" cy="171469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6D14F86-9384-4AE1-A0B7-B16BF6BF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98637" y="1"/>
              <a:ext cx="2520000" cy="171469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7A1973-5C12-465C-B980-90917AEE77C9}"/>
                </a:ext>
              </a:extLst>
            </p:cNvPr>
            <p:cNvSpPr txBox="1"/>
            <p:nvPr/>
          </p:nvSpPr>
          <p:spPr>
            <a:xfrm>
              <a:off x="9336000" y="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C00000"/>
                  </a:solidFill>
                </a:rPr>
                <a:t>(3.1)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A572DAB-F657-4C19-8C5C-C954AD167A50}"/>
              </a:ext>
            </a:extLst>
          </p:cNvPr>
          <p:cNvGrpSpPr/>
          <p:nvPr/>
        </p:nvGrpSpPr>
        <p:grpSpPr>
          <a:xfrm>
            <a:off x="5117600" y="3061200"/>
            <a:ext cx="1485450" cy="3013299"/>
            <a:chOff x="2496001" y="3789000"/>
            <a:chExt cx="1508817" cy="3068999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17FFFA9-364D-4D79-892C-ED7F5BE8A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6001" y="3789000"/>
              <a:ext cx="1508817" cy="3068999"/>
            </a:xfrm>
            <a:prstGeom prst="rect">
              <a:avLst/>
            </a:prstGeom>
          </p:spPr>
        </p:pic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56249DAC-A21D-487E-9709-900F27D38CF9}"/>
                </a:ext>
              </a:extLst>
            </p:cNvPr>
            <p:cNvSpPr/>
            <p:nvPr/>
          </p:nvSpPr>
          <p:spPr>
            <a:xfrm rot="113653">
              <a:off x="3061635" y="5981210"/>
              <a:ext cx="676893" cy="6662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3607E6-1886-4E48-B4C9-5FEF5B96CF94}"/>
                </a:ext>
              </a:extLst>
            </p:cNvPr>
            <p:cNvSpPr txBox="1"/>
            <p:nvPr/>
          </p:nvSpPr>
          <p:spPr>
            <a:xfrm>
              <a:off x="2676000" y="396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</a:rPr>
                <a:t>(4.3)</a:t>
              </a:r>
              <a:endParaRPr lang="ko-KR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2043F7B-323B-4E69-9490-15FF140F112A}"/>
              </a:ext>
            </a:extLst>
          </p:cNvPr>
          <p:cNvSpPr txBox="1"/>
          <p:nvPr/>
        </p:nvSpPr>
        <p:spPr>
          <a:xfrm>
            <a:off x="8075999" y="324899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(4.5)</a:t>
            </a:r>
            <a:endParaRPr lang="ko-KR" altLang="en-US">
              <a:solidFill>
                <a:srgbClr val="FFFF00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6B2B2E8-4535-4F54-969D-D4A776870108}"/>
              </a:ext>
            </a:extLst>
          </p:cNvPr>
          <p:cNvGrpSpPr/>
          <p:nvPr/>
        </p:nvGrpSpPr>
        <p:grpSpPr>
          <a:xfrm>
            <a:off x="6602299" y="3066800"/>
            <a:ext cx="1245350" cy="3001350"/>
            <a:chOff x="4476000" y="3609000"/>
            <a:chExt cx="1260000" cy="301067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E3F919B-3C3D-4C42-A4E5-877D3720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6000" y="3609000"/>
              <a:ext cx="1260000" cy="301067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7B68E5-596C-4B32-956F-D110681277E6}"/>
                </a:ext>
              </a:extLst>
            </p:cNvPr>
            <p:cNvSpPr txBox="1"/>
            <p:nvPr/>
          </p:nvSpPr>
          <p:spPr>
            <a:xfrm>
              <a:off x="4476000" y="373752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</a:rPr>
                <a:t>(4.4)</a:t>
              </a:r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F43BBA6B-0733-4DAA-9910-BD45E0AF4484}"/>
                </a:ext>
              </a:extLst>
            </p:cNvPr>
            <p:cNvSpPr/>
            <p:nvPr/>
          </p:nvSpPr>
          <p:spPr>
            <a:xfrm rot="171140">
              <a:off x="4668329" y="5992948"/>
              <a:ext cx="636658" cy="5811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692C456-4CAA-4B49-90B5-34B2AB88FBE2}"/>
              </a:ext>
            </a:extLst>
          </p:cNvPr>
          <p:cNvGrpSpPr/>
          <p:nvPr/>
        </p:nvGrpSpPr>
        <p:grpSpPr>
          <a:xfrm>
            <a:off x="3724249" y="3083649"/>
            <a:ext cx="1399250" cy="2966271"/>
            <a:chOff x="1204250" y="3820750"/>
            <a:chExt cx="1389409" cy="2949171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03E84F1C-6F9F-465D-B521-34161119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04250" y="3820750"/>
              <a:ext cx="1389409" cy="2949171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029FB8-B584-488E-8370-174C061842B1}"/>
                </a:ext>
              </a:extLst>
            </p:cNvPr>
            <p:cNvSpPr txBox="1"/>
            <p:nvPr/>
          </p:nvSpPr>
          <p:spPr>
            <a:xfrm>
              <a:off x="1280444" y="396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</a:rPr>
                <a:t>(4.2)</a:t>
              </a:r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0651567D-FC7D-40D5-A5CE-EBCA2ADB43A5}"/>
                </a:ext>
              </a:extLst>
            </p:cNvPr>
            <p:cNvSpPr/>
            <p:nvPr/>
          </p:nvSpPr>
          <p:spPr>
            <a:xfrm>
              <a:off x="1801394" y="5258547"/>
              <a:ext cx="629982" cy="62163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8B55893D-29DD-4BA9-A36D-32C9F705ED9E}"/>
              </a:ext>
            </a:extLst>
          </p:cNvPr>
          <p:cNvGrpSpPr/>
          <p:nvPr/>
        </p:nvGrpSpPr>
        <p:grpSpPr>
          <a:xfrm>
            <a:off x="9875999" y="3017519"/>
            <a:ext cx="1768950" cy="3031580"/>
            <a:chOff x="7356000" y="3737520"/>
            <a:chExt cx="1620000" cy="2935870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0C77B143-0D02-43CF-AC41-9903F8FD6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6000" y="3789000"/>
              <a:ext cx="1620000" cy="288439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7576D55-AB37-4530-B554-19E2C1204E7B}"/>
                </a:ext>
              </a:extLst>
            </p:cNvPr>
            <p:cNvSpPr txBox="1"/>
            <p:nvPr/>
          </p:nvSpPr>
          <p:spPr>
            <a:xfrm>
              <a:off x="7896000" y="373752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FFFF00"/>
                  </a:solidFill>
                </a:rPr>
                <a:t>(4.6)</a:t>
              </a:r>
              <a:endParaRPr lang="ko-KR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D2A3B001-AEA2-4996-B3F0-67551617702B}"/>
                </a:ext>
              </a:extLst>
            </p:cNvPr>
            <p:cNvSpPr/>
            <p:nvPr/>
          </p:nvSpPr>
          <p:spPr>
            <a:xfrm rot="438801">
              <a:off x="7864868" y="4808879"/>
              <a:ext cx="803368" cy="81214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5" name="그림 84">
            <a:extLst>
              <a:ext uri="{FF2B5EF4-FFF2-40B4-BE49-F238E27FC236}">
                <a16:creationId xmlns:a16="http://schemas.microsoft.com/office/drawing/2014/main" id="{4F4CDDC9-27FF-4E3C-B128-D7EE3A6EE4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3750" y="21950"/>
            <a:ext cx="1080000" cy="24051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FE7211-B89B-41A7-B5E0-0160062BBA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3750" y="1809000"/>
            <a:ext cx="1080000" cy="1188571"/>
          </a:xfrm>
          <a:prstGeom prst="rect">
            <a:avLst/>
          </a:prstGeom>
        </p:spPr>
      </p:pic>
      <p:grpSp>
        <p:nvGrpSpPr>
          <p:cNvPr id="97" name="그룹 96">
            <a:extLst>
              <a:ext uri="{FF2B5EF4-FFF2-40B4-BE49-F238E27FC236}">
                <a16:creationId xmlns:a16="http://schemas.microsoft.com/office/drawing/2014/main" id="{71B5DCAA-3613-4DB5-A69E-CB8527423C14}"/>
              </a:ext>
            </a:extLst>
          </p:cNvPr>
          <p:cNvGrpSpPr/>
          <p:nvPr/>
        </p:nvGrpSpPr>
        <p:grpSpPr>
          <a:xfrm>
            <a:off x="156000" y="4338000"/>
            <a:ext cx="2520000" cy="1129309"/>
            <a:chOff x="6269650" y="1269000"/>
            <a:chExt cx="2520000" cy="1129309"/>
          </a:xfrm>
        </p:grpSpPr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FC81A3C4-B3FF-4155-A943-492720DCA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9650" y="1296600"/>
              <a:ext cx="2520000" cy="110170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5F38E6C-8EA8-43C5-8E4D-2DA9722B4249}"/>
                </a:ext>
              </a:extLst>
            </p:cNvPr>
            <p:cNvSpPr txBox="1"/>
            <p:nvPr/>
          </p:nvSpPr>
          <p:spPr>
            <a:xfrm>
              <a:off x="6303600" y="12690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FF0000"/>
                  </a:solidFill>
                </a:rPr>
                <a:t>(3.2)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E72F2AFD-CC1A-481E-8F49-988AE92FF209}"/>
              </a:ext>
            </a:extLst>
          </p:cNvPr>
          <p:cNvGrpSpPr/>
          <p:nvPr/>
        </p:nvGrpSpPr>
        <p:grpSpPr>
          <a:xfrm>
            <a:off x="156000" y="5049000"/>
            <a:ext cx="2297363" cy="1749482"/>
            <a:chOff x="8796000" y="0"/>
            <a:chExt cx="2297363" cy="174948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FA62D37-6BDD-48A9-AD58-E2B9FC79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6000" y="0"/>
              <a:ext cx="2297363" cy="1749482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0A497B2-8378-48D8-9AB5-4824E3DC4BDB}"/>
                </a:ext>
              </a:extLst>
            </p:cNvPr>
            <p:cNvSpPr txBox="1"/>
            <p:nvPr/>
          </p:nvSpPr>
          <p:spPr>
            <a:xfrm>
              <a:off x="8796000" y="134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rgbClr val="C00000"/>
                  </a:solidFill>
                </a:rPr>
                <a:t>(3.3)</a:t>
              </a:r>
              <a:endParaRPr lang="ko-KR" altLang="en-US">
                <a:solidFill>
                  <a:srgbClr val="C00000"/>
                </a:solidFill>
              </a:endParaRPr>
            </a:p>
          </p:txBody>
        </p:sp>
      </p:grpSp>
      <p:pic>
        <p:nvPicPr>
          <p:cNvPr id="100" name="그림 99">
            <a:extLst>
              <a:ext uri="{FF2B5EF4-FFF2-40B4-BE49-F238E27FC236}">
                <a16:creationId xmlns:a16="http://schemas.microsoft.com/office/drawing/2014/main" id="{CDDEBCBC-E777-4BE7-8FD1-78E8BD4CAE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112727" cy="21600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D71DA27-1DED-44E5-8BE3-4EBB3D23C1D4}"/>
              </a:ext>
            </a:extLst>
          </p:cNvPr>
          <p:cNvSpPr txBox="1"/>
          <p:nvPr/>
        </p:nvSpPr>
        <p:spPr>
          <a:xfrm>
            <a:off x="-49400" y="-608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(1.1)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1E3C643-908B-4B25-ADCD-984692C8FF5A}"/>
              </a:ext>
            </a:extLst>
          </p:cNvPr>
          <p:cNvSpPr txBox="1"/>
          <p:nvPr/>
        </p:nvSpPr>
        <p:spPr>
          <a:xfrm>
            <a:off x="2354100" y="-291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(1.3)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7DF94F2-77EC-4104-80E7-BDED995405A9}"/>
              </a:ext>
            </a:extLst>
          </p:cNvPr>
          <p:cNvSpPr txBox="1"/>
          <p:nvPr/>
        </p:nvSpPr>
        <p:spPr>
          <a:xfrm>
            <a:off x="2385850" y="17369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C00000"/>
                </a:solidFill>
              </a:rPr>
              <a:t>(1.4)</a:t>
            </a:r>
            <a:endParaRPr lang="ko-KR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7FD596-6CE6-441E-937D-BE99E27B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" y="284478"/>
            <a:ext cx="1800000" cy="26818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129938-3E6A-473B-A389-116E7CF7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14" y="308043"/>
            <a:ext cx="1778599" cy="29279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6B2A81B-6A4A-4C80-BBF8-1625E0B0D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307" y="297369"/>
            <a:ext cx="1788750" cy="27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A581A-C384-4231-A4EC-D5786C621377}"/>
              </a:ext>
            </a:extLst>
          </p:cNvPr>
          <p:cNvSpPr txBox="1"/>
          <p:nvPr/>
        </p:nvSpPr>
        <p:spPr>
          <a:xfrm>
            <a:off x="1450" y="2709000"/>
            <a:ext cx="55545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ko-KR" sz="1200"/>
              <a:t>1cm</a:t>
            </a:r>
            <a:r>
              <a:rPr lang="ko-KR" altLang="en-US" sz="1200"/>
              <a:t>진액융합</a:t>
            </a:r>
            <a:r>
              <a:rPr lang="en-US" altLang="ko-KR" sz="1200"/>
              <a:t> 3cm</a:t>
            </a:r>
            <a:r>
              <a:rPr lang="ko-KR" altLang="en-US" sz="1200"/>
              <a:t>접합면  넓은 접합형성층면</a:t>
            </a:r>
            <a:r>
              <a:rPr lang="en-US" altLang="ko-KR" sz="1200"/>
              <a:t>, </a:t>
            </a:r>
            <a:r>
              <a:rPr lang="ko-KR" altLang="en-US" sz="1200"/>
              <a:t>튼튼한 분지접합살형성</a:t>
            </a:r>
            <a:endParaRPr lang="en-US" altLang="ko-KR" sz="1200"/>
          </a:p>
          <a:p>
            <a:pPr marL="342900" indent="-342900">
              <a:buAutoNum type="arabicParenBoth"/>
            </a:pPr>
            <a:r>
              <a:rPr lang="ko-KR" altLang="en-US" sz="1200"/>
              <a:t>진핵융합</a:t>
            </a:r>
            <a:r>
              <a:rPr lang="en-US" altLang="ko-KR" sz="1200"/>
              <a:t>X    4cm</a:t>
            </a:r>
            <a:r>
              <a:rPr lang="ko-KR" altLang="en-US" sz="1200"/>
              <a:t>접합면</a:t>
            </a:r>
            <a:endParaRPr lang="en-US" altLang="ko-KR" sz="1200"/>
          </a:p>
          <a:p>
            <a:pPr marL="342900" indent="-342900">
              <a:buAutoNum type="arabicParenBoth"/>
            </a:pPr>
            <a:r>
              <a:rPr lang="en-US" altLang="ko-KR" sz="1200"/>
              <a:t>2cm</a:t>
            </a:r>
            <a:r>
              <a:rPr lang="ko-KR" altLang="en-US" sz="1200"/>
              <a:t>진액융합 </a:t>
            </a:r>
            <a:r>
              <a:rPr lang="en-US" altLang="ko-KR" sz="1200"/>
              <a:t>2cm</a:t>
            </a:r>
            <a:r>
              <a:rPr lang="ko-KR" altLang="en-US" sz="1200"/>
              <a:t>접합면  너무적은 접합형성층면</a:t>
            </a:r>
            <a:r>
              <a:rPr lang="en-US" altLang="ko-KR" sz="1200"/>
              <a:t>, </a:t>
            </a:r>
            <a:r>
              <a:rPr lang="ko-KR" altLang="en-US" sz="1200"/>
              <a:t>접합살형성이어려원진다</a:t>
            </a:r>
            <a:r>
              <a:rPr lang="en-US" altLang="ko-KR" sz="1200"/>
              <a:t>.</a:t>
            </a:r>
            <a:endParaRPr lang="ko-KR" altLang="en-US" sz="120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95BBEFE-8C59-45A7-B66B-7CA12D5998F0}"/>
              </a:ext>
            </a:extLst>
          </p:cNvPr>
          <p:cNvSpPr/>
          <p:nvPr/>
        </p:nvSpPr>
        <p:spPr>
          <a:xfrm>
            <a:off x="870473" y="53686"/>
            <a:ext cx="270474" cy="2458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111F86-1DC7-41F7-AA0F-3225B14A57EB}"/>
              </a:ext>
            </a:extLst>
          </p:cNvPr>
          <p:cNvSpPr/>
          <p:nvPr/>
        </p:nvSpPr>
        <p:spPr>
          <a:xfrm>
            <a:off x="2496000" y="-58733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FF0000"/>
                </a:solidFill>
              </a:rPr>
              <a:t>X</a:t>
            </a:r>
            <a:endParaRPr lang="ko-KR" altLang="en-US" sz="200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9C340D-4CE4-43CA-AABD-0C3F28E2F75A}"/>
              </a:ext>
            </a:extLst>
          </p:cNvPr>
          <p:cNvSpPr/>
          <p:nvPr/>
        </p:nvSpPr>
        <p:spPr>
          <a:xfrm>
            <a:off x="4116000" y="-58733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FF0000"/>
                </a:solidFill>
              </a:rPr>
              <a:t>X</a:t>
            </a:r>
            <a:endParaRPr lang="ko-KR" altLang="en-US" sz="200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69BF0F-EF87-41B9-A22E-F145C47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000" y="189000"/>
            <a:ext cx="1100138" cy="24669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1B5291B-8B30-4E84-B03D-A81E609C8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000" y="189001"/>
            <a:ext cx="1444109" cy="2465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DE2CBF7-F3F1-4B18-AA9A-C7E91E6FE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000" y="195350"/>
            <a:ext cx="1550136" cy="2455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EB1E619-37F2-4BB6-BF68-BEAF7A6C2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00" y="3609000"/>
            <a:ext cx="2161200" cy="242096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7B1770-6B28-437A-85F1-D2A7D593D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6050" y="3609000"/>
            <a:ext cx="1648072" cy="2429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167FE49-17FA-4BBE-972D-5E8C79CE5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8750" y="3615350"/>
            <a:ext cx="2309270" cy="23402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AF26E4D-F663-49EB-8F89-817A54F4A4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100" y="3602650"/>
            <a:ext cx="1414840" cy="236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793BEBF-92C6-4B58-8BB5-A8A4FBDD7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1050" y="3596300"/>
            <a:ext cx="1760763" cy="2372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F298A-AD2F-418B-8BAB-197A08411297}"/>
              </a:ext>
            </a:extLst>
          </p:cNvPr>
          <p:cNvSpPr txBox="1"/>
          <p:nvPr/>
        </p:nvSpPr>
        <p:spPr>
          <a:xfrm>
            <a:off x="7356000" y="3690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rgbClr val="FFFF00"/>
                </a:solidFill>
              </a:rPr>
              <a:t>70%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A7F66-D067-4A52-A7EE-B9F86B351A64}"/>
              </a:ext>
            </a:extLst>
          </p:cNvPr>
          <p:cNvSpPr txBox="1"/>
          <p:nvPr/>
        </p:nvSpPr>
        <p:spPr>
          <a:xfrm>
            <a:off x="8436000" y="14490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rgbClr val="FFFF00"/>
                </a:solidFill>
              </a:rPr>
              <a:t>10%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4BE4B-028E-4C65-AA34-459AAB2BD6B9}"/>
              </a:ext>
            </a:extLst>
          </p:cNvPr>
          <p:cNvSpPr txBox="1"/>
          <p:nvPr/>
        </p:nvSpPr>
        <p:spPr>
          <a:xfrm>
            <a:off x="1596000" y="41490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rgbClr val="FFFF00"/>
                </a:solidFill>
              </a:rPr>
              <a:t>20%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AF4FFB-90D7-4FAC-960D-53AE66F3433D}"/>
              </a:ext>
            </a:extLst>
          </p:cNvPr>
          <p:cNvSpPr txBox="1"/>
          <p:nvPr/>
        </p:nvSpPr>
        <p:spPr>
          <a:xfrm>
            <a:off x="3396000" y="41490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rgbClr val="FFFF00"/>
                </a:solidFill>
              </a:rPr>
              <a:t>20%</a:t>
            </a:r>
            <a:endParaRPr lang="ko-KR" altLang="en-US" sz="120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748406-7A46-41AD-9245-2898744CCCA3}"/>
              </a:ext>
            </a:extLst>
          </p:cNvPr>
          <p:cNvSpPr txBox="1"/>
          <p:nvPr/>
        </p:nvSpPr>
        <p:spPr>
          <a:xfrm>
            <a:off x="5556000" y="39690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rgbClr val="FFFF00"/>
                </a:solidFill>
              </a:rPr>
              <a:t>마무리매듭</a:t>
            </a:r>
          </a:p>
        </p:txBody>
      </p:sp>
    </p:spTree>
    <p:extLst>
      <p:ext uri="{BB962C8B-B14F-4D97-AF65-F5344CB8AC3E}">
        <p14:creationId xmlns:p14="http://schemas.microsoft.com/office/powerpoint/2010/main" val="36881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08A8F68-3211-4312-831F-73D529EA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1" y="1"/>
            <a:ext cx="1979999" cy="216276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CF40C83-8AD1-4895-9C6D-2D285DAF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00" y="-1"/>
            <a:ext cx="1620000" cy="204471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BC3200E-EF0B-4EED-B17A-1B5D38E6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00" y="0"/>
            <a:ext cx="2346858" cy="21231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D946CD-2881-417A-A733-16ED3F42F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000" y="0"/>
            <a:ext cx="1980000" cy="18615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B214804-704A-4C7B-AD46-4ABFFDFFF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01" y="2349001"/>
            <a:ext cx="2520000" cy="20059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E37090A-E2F0-40E1-AA83-D2909E02F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000" y="2349000"/>
            <a:ext cx="2520000" cy="20844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DDBC6B-5D01-42B4-B2CB-25ECE98A1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001" y="2349000"/>
            <a:ext cx="2700000" cy="21586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B8010AC-D370-445A-911A-040EF85FB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000" y="2349000"/>
            <a:ext cx="1978738" cy="21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0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214</Words>
  <Application>Microsoft Office PowerPoint</Application>
  <PresentationFormat>와이드스크린</PresentationFormat>
  <Paragraphs>32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yjkim</cp:lastModifiedBy>
  <cp:revision>21</cp:revision>
  <dcterms:created xsi:type="dcterms:W3CDTF">2023-07-07T06:40:55Z</dcterms:created>
  <dcterms:modified xsi:type="dcterms:W3CDTF">2023-07-09T08:14:19Z</dcterms:modified>
</cp:coreProperties>
</file>